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Sora Semi Bold"/>
      <p:regular r:id="rId18"/>
    </p:embeddedFont>
    <p:embeddedFont>
      <p:font typeface="Sora Semi Bold"/>
      <p:regular r:id="rId19"/>
    </p:embeddedFont>
    <p:embeddedFont>
      <p:font typeface="Sora Light"/>
      <p:regular r:id="rId20"/>
    </p:embeddedFont>
    <p:embeddedFont>
      <p:font typeface="Sora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slideLayout" Target="../slideLayouts/slideLayout12.xml"/><Relationship Id="rId11"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74602"/>
            <a:ext cx="7627382" cy="1247061"/>
          </a:xfrm>
          <a:prstGeom prst="rect">
            <a:avLst/>
          </a:prstGeom>
          <a:noFill/>
          <a:ln/>
        </p:spPr>
        <p:txBody>
          <a:bodyPr wrap="squar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CRISPR: From Discovery to Clinic</a:t>
            </a:r>
            <a:endParaRPr lang="en-US" sz="3900" dirty="0"/>
          </a:p>
        </p:txBody>
      </p:sp>
      <p:sp>
        <p:nvSpPr>
          <p:cNvPr id="4" name="Text 1"/>
          <p:cNvSpPr/>
          <p:nvPr/>
        </p:nvSpPr>
        <p:spPr>
          <a:xfrm>
            <a:off x="758309" y="3105983"/>
            <a:ext cx="7627382" cy="1819513"/>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 concise tour from bacterial immunity to first-in-class human therapies—spanning foundational science, sophisticated delivery platforms, rigorous safety frameworks, ethical considerations, and emerging market dynamics. In just over a decade, CRISPR has evolved from a curious bacterial defense mechanism into a programmable toolkit reshaping the future of medicine, agriculture, and biotechnology.</a:t>
            </a:r>
            <a:endParaRPr lang="en-US" sz="1450" dirty="0"/>
          </a:p>
        </p:txBody>
      </p:sp>
      <p:sp>
        <p:nvSpPr>
          <p:cNvPr id="5" name="Text 2"/>
          <p:cNvSpPr/>
          <p:nvPr/>
        </p:nvSpPr>
        <p:spPr>
          <a:xfrm>
            <a:off x="758309" y="5138738"/>
            <a:ext cx="7627382" cy="1516261"/>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This presentation distills the arc of CRISPR innovation: the pioneering researchers who unlocked its potential, the elegant molecular mechanics that power precise genome editing, the clinical milestones that brought laboratory concepts into patients, and the translational challenges that still define the pathway to widespread therapeutic deployment.</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79095" y="260628"/>
            <a:ext cx="4308277"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Clinical Risks, Ethics &amp; Regulation</a:t>
            </a:r>
            <a:endParaRPr lang="en-US" sz="1950" dirty="0"/>
          </a:p>
        </p:txBody>
      </p:sp>
      <p:sp>
        <p:nvSpPr>
          <p:cNvPr id="3" name="Text 1"/>
          <p:cNvSpPr/>
          <p:nvPr/>
        </p:nvSpPr>
        <p:spPr>
          <a:xfrm>
            <a:off x="379095" y="761881"/>
            <a:ext cx="13872210"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Translating genome editing into safe, effective therapies demands rigorous safety frameworks, transparent ethical governance, and adaptive regulatory oversight. The field has matured rapidly, with evolving best practices informed by early clinical experience.</a:t>
            </a:r>
            <a:endParaRPr lang="en-US" sz="700" dirty="0"/>
          </a:p>
        </p:txBody>
      </p:sp>
      <p:sp>
        <p:nvSpPr>
          <p:cNvPr id="4" name="Text 2"/>
          <p:cNvSpPr/>
          <p:nvPr/>
        </p:nvSpPr>
        <p:spPr>
          <a:xfrm>
            <a:off x="379095" y="1114782"/>
            <a:ext cx="2653070" cy="249436"/>
          </a:xfrm>
          <a:prstGeom prst="rect">
            <a:avLst/>
          </a:prstGeom>
          <a:noFill/>
          <a:ln/>
        </p:spPr>
        <p:txBody>
          <a:bodyPr wrap="none" lIns="0" tIns="0" rIns="0" bIns="0" rtlCol="0" anchor="t"/>
          <a:lstStyle/>
          <a:p>
            <a:pPr algn="l" indent="0" marL="0">
              <a:lnSpc>
                <a:spcPts val="1950"/>
              </a:lnSpc>
              <a:buNone/>
            </a:pPr>
            <a:r>
              <a:rPr lang="en-US" sz="1550" dirty="0">
                <a:solidFill>
                  <a:srgbClr val="DA1B2E"/>
                </a:solidFill>
                <a:latin typeface="Sora Semi Bold" pitchFamily="34" charset="0"/>
                <a:ea typeface="Sora Semi Bold" pitchFamily="34" charset="-122"/>
                <a:cs typeface="Sora Semi Bold" pitchFamily="34" charset="-120"/>
              </a:rPr>
              <a:t>Safety Risks &amp; Mitigations</a:t>
            </a:r>
            <a:endParaRPr lang="en-US" sz="1550" dirty="0"/>
          </a:p>
        </p:txBody>
      </p:sp>
      <p:sp>
        <p:nvSpPr>
          <p:cNvPr id="5" name="Text 3"/>
          <p:cNvSpPr/>
          <p:nvPr/>
        </p:nvSpPr>
        <p:spPr>
          <a:xfrm>
            <a:off x="379095" y="1402080"/>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Off-Target Edits</a:t>
            </a:r>
            <a:endParaRPr lang="en-US" sz="950" dirty="0"/>
          </a:p>
        </p:txBody>
      </p:sp>
      <p:sp>
        <p:nvSpPr>
          <p:cNvPr id="6" name="Text 4"/>
          <p:cNvSpPr/>
          <p:nvPr/>
        </p:nvSpPr>
        <p:spPr>
          <a:xfrm>
            <a:off x="379095" y="1652826"/>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Risk:</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Unintended cleavage or base conversion at genomic loci with sequence similarity to the target site.</a:t>
            </a:r>
            <a:endParaRPr lang="en-US" sz="700" dirty="0"/>
          </a:p>
        </p:txBody>
      </p:sp>
      <p:sp>
        <p:nvSpPr>
          <p:cNvPr id="7" name="Text 5"/>
          <p:cNvSpPr/>
          <p:nvPr/>
        </p:nvSpPr>
        <p:spPr>
          <a:xfrm>
            <a:off x="379095" y="1889641"/>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Mitigations:</a:t>
            </a:r>
            <a:endParaRPr lang="en-US" sz="700" dirty="0"/>
          </a:p>
        </p:txBody>
      </p:sp>
      <p:sp>
        <p:nvSpPr>
          <p:cNvPr id="8" name="Text 6"/>
          <p:cNvSpPr/>
          <p:nvPr/>
        </p:nvSpPr>
        <p:spPr>
          <a:xfrm>
            <a:off x="379095" y="2126456"/>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High-fidelity nuclease variants (eSpCas9, HiFi Cas9, Cas12a with improved specificity)</a:t>
            </a:r>
            <a:endParaRPr lang="en-US" sz="700" dirty="0"/>
          </a:p>
        </p:txBody>
      </p:sp>
      <p:sp>
        <p:nvSpPr>
          <p:cNvPr id="9" name="Text 7"/>
          <p:cNvSpPr/>
          <p:nvPr/>
        </p:nvSpPr>
        <p:spPr>
          <a:xfrm>
            <a:off x="379095" y="2311122"/>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Guide RNA optimization—truncated guides, chemical modifications (2'-O-methyl, phosphorothioate) to reduce off-target binding</a:t>
            </a:r>
            <a:endParaRPr lang="en-US" sz="700" dirty="0"/>
          </a:p>
        </p:txBody>
      </p:sp>
      <p:sp>
        <p:nvSpPr>
          <p:cNvPr id="10" name="Text 8"/>
          <p:cNvSpPr/>
          <p:nvPr/>
        </p:nvSpPr>
        <p:spPr>
          <a:xfrm>
            <a:off x="379095" y="2495788"/>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Orthogonal off-target discovery methods: GUIDE-seq, CIRCLE-seq, CHANGE-seq, DISCOVER-Seq for unbiased genome-wide profiling</a:t>
            </a:r>
            <a:endParaRPr lang="en-US" sz="700" dirty="0"/>
          </a:p>
        </p:txBody>
      </p:sp>
      <p:sp>
        <p:nvSpPr>
          <p:cNvPr id="11" name="Text 9"/>
          <p:cNvSpPr/>
          <p:nvPr/>
        </p:nvSpPr>
        <p:spPr>
          <a:xfrm>
            <a:off x="379095" y="2680454"/>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Dose minimization and transient delivery (RNP electroporation, mRNA/LNP) to limit editing window</a:t>
            </a:r>
            <a:endParaRPr lang="en-US" sz="700" dirty="0"/>
          </a:p>
        </p:txBody>
      </p:sp>
      <p:sp>
        <p:nvSpPr>
          <p:cNvPr id="12" name="Text 10"/>
          <p:cNvSpPr/>
          <p:nvPr/>
        </p:nvSpPr>
        <p:spPr>
          <a:xfrm>
            <a:off x="379095" y="2926794"/>
            <a:ext cx="1429583"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On-Target Complexity</a:t>
            </a:r>
            <a:endParaRPr lang="en-US" sz="950" dirty="0"/>
          </a:p>
        </p:txBody>
      </p:sp>
      <p:sp>
        <p:nvSpPr>
          <p:cNvPr id="13" name="Text 11"/>
          <p:cNvSpPr/>
          <p:nvPr/>
        </p:nvSpPr>
        <p:spPr>
          <a:xfrm>
            <a:off x="379095" y="3177540"/>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Risk:</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Large deletions, chromosomal rearrangements, or activation of p53-mediated apoptosis at the intended cut site.</a:t>
            </a:r>
            <a:endParaRPr lang="en-US" sz="700" dirty="0"/>
          </a:p>
        </p:txBody>
      </p:sp>
      <p:sp>
        <p:nvSpPr>
          <p:cNvPr id="14" name="Text 12"/>
          <p:cNvSpPr/>
          <p:nvPr/>
        </p:nvSpPr>
        <p:spPr>
          <a:xfrm>
            <a:off x="379095" y="3414355"/>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Mitigations:</a:t>
            </a:r>
            <a:endParaRPr lang="en-US" sz="700" dirty="0"/>
          </a:p>
        </p:txBody>
      </p:sp>
      <p:sp>
        <p:nvSpPr>
          <p:cNvPr id="15" name="Text 13"/>
          <p:cNvSpPr/>
          <p:nvPr/>
        </p:nvSpPr>
        <p:spPr>
          <a:xfrm>
            <a:off x="379095" y="3651171"/>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Favor base or prime editors when feasible to avoid double-strand breaks</a:t>
            </a:r>
            <a:endParaRPr lang="en-US" sz="700" dirty="0"/>
          </a:p>
        </p:txBody>
      </p:sp>
      <p:sp>
        <p:nvSpPr>
          <p:cNvPr id="16" name="Text 14"/>
          <p:cNvSpPr/>
          <p:nvPr/>
        </p:nvSpPr>
        <p:spPr>
          <a:xfrm>
            <a:off x="379095" y="3835837"/>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Allele-aware design and limiting cut frequency reduce large structural variants</a:t>
            </a:r>
            <a:endParaRPr lang="en-US" sz="700" dirty="0"/>
          </a:p>
        </p:txBody>
      </p:sp>
      <p:sp>
        <p:nvSpPr>
          <p:cNvPr id="17" name="Text 15"/>
          <p:cNvSpPr/>
          <p:nvPr/>
        </p:nvSpPr>
        <p:spPr>
          <a:xfrm>
            <a:off x="379095" y="4020503"/>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Long-read sequencing (PacBio, Oxford Nanopore) and junction PCR detect structural variants in release testing</a:t>
            </a:r>
            <a:endParaRPr lang="en-US" sz="700" dirty="0"/>
          </a:p>
        </p:txBody>
      </p:sp>
      <p:sp>
        <p:nvSpPr>
          <p:cNvPr id="18" name="Text 16"/>
          <p:cNvSpPr/>
          <p:nvPr/>
        </p:nvSpPr>
        <p:spPr>
          <a:xfrm>
            <a:off x="379095" y="4205168"/>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Functional assays monitor tumor suppressor pathways (p53, cell-cycle checkpoints)</a:t>
            </a:r>
            <a:endParaRPr lang="en-US" sz="700" dirty="0"/>
          </a:p>
        </p:txBody>
      </p:sp>
      <p:sp>
        <p:nvSpPr>
          <p:cNvPr id="19" name="Text 17"/>
          <p:cNvSpPr/>
          <p:nvPr/>
        </p:nvSpPr>
        <p:spPr>
          <a:xfrm>
            <a:off x="379095" y="4451509"/>
            <a:ext cx="1517809"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Vector-Related Toxicity</a:t>
            </a:r>
            <a:endParaRPr lang="en-US" sz="950" dirty="0"/>
          </a:p>
        </p:txBody>
      </p:sp>
      <p:sp>
        <p:nvSpPr>
          <p:cNvPr id="20" name="Text 18"/>
          <p:cNvSpPr/>
          <p:nvPr/>
        </p:nvSpPr>
        <p:spPr>
          <a:xfrm>
            <a:off x="379095" y="4702254"/>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Risk:</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AAV integration into transcriptionally active loci; high-dose hepatotoxicity (transaminase elevation, hepatocellular necrosis).</a:t>
            </a:r>
            <a:endParaRPr lang="en-US" sz="700" dirty="0"/>
          </a:p>
        </p:txBody>
      </p:sp>
      <p:sp>
        <p:nvSpPr>
          <p:cNvPr id="21" name="Text 19"/>
          <p:cNvSpPr/>
          <p:nvPr/>
        </p:nvSpPr>
        <p:spPr>
          <a:xfrm>
            <a:off x="379095" y="4939070"/>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Mitigations:</a:t>
            </a:r>
            <a:endParaRPr lang="en-US" sz="700" dirty="0"/>
          </a:p>
        </p:txBody>
      </p:sp>
      <p:sp>
        <p:nvSpPr>
          <p:cNvPr id="22" name="Text 20"/>
          <p:cNvSpPr/>
          <p:nvPr/>
        </p:nvSpPr>
        <p:spPr>
          <a:xfrm>
            <a:off x="379095" y="5175885"/>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Lower doses enabled by potent promoters and optimized capsids</a:t>
            </a:r>
            <a:endParaRPr lang="en-US" sz="700" dirty="0"/>
          </a:p>
        </p:txBody>
      </p:sp>
      <p:sp>
        <p:nvSpPr>
          <p:cNvPr id="23" name="Text 21"/>
          <p:cNvSpPr/>
          <p:nvPr/>
        </p:nvSpPr>
        <p:spPr>
          <a:xfrm>
            <a:off x="379095" y="5360551"/>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Integration-site analysis (LAM-PCR, targeted sequencing)</a:t>
            </a:r>
            <a:endParaRPr lang="en-US" sz="700" dirty="0"/>
          </a:p>
        </p:txBody>
      </p:sp>
      <p:sp>
        <p:nvSpPr>
          <p:cNvPr id="24" name="Text 22"/>
          <p:cNvSpPr/>
          <p:nvPr/>
        </p:nvSpPr>
        <p:spPr>
          <a:xfrm>
            <a:off x="379095" y="5545217"/>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Rigorous biodistribution and toxicology studies in preclinical species</a:t>
            </a:r>
            <a:endParaRPr lang="en-US" sz="700" dirty="0"/>
          </a:p>
        </p:txBody>
      </p:sp>
      <p:sp>
        <p:nvSpPr>
          <p:cNvPr id="25" name="Text 23"/>
          <p:cNvSpPr/>
          <p:nvPr/>
        </p:nvSpPr>
        <p:spPr>
          <a:xfrm>
            <a:off x="379095" y="5729883"/>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Patient selection criteria; serial liver function tests and steroid protocols for infusion reactions</a:t>
            </a:r>
            <a:endParaRPr lang="en-US" sz="700" dirty="0"/>
          </a:p>
        </p:txBody>
      </p:sp>
      <p:sp>
        <p:nvSpPr>
          <p:cNvPr id="26" name="Text 24"/>
          <p:cNvSpPr/>
          <p:nvPr/>
        </p:nvSpPr>
        <p:spPr>
          <a:xfrm>
            <a:off x="379095" y="5976223"/>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Immunogenicity</a:t>
            </a:r>
            <a:endParaRPr lang="en-US" sz="950" dirty="0"/>
          </a:p>
        </p:txBody>
      </p:sp>
      <p:sp>
        <p:nvSpPr>
          <p:cNvPr id="27" name="Text 25"/>
          <p:cNvSpPr/>
          <p:nvPr/>
        </p:nvSpPr>
        <p:spPr>
          <a:xfrm>
            <a:off x="379095" y="6226969"/>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Risk:</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Pre-existing or adaptive immunity to Cas proteins or AAV capsids reduces efficacy or triggers adverse events.</a:t>
            </a:r>
            <a:endParaRPr lang="en-US" sz="700" dirty="0"/>
          </a:p>
        </p:txBody>
      </p:sp>
      <p:sp>
        <p:nvSpPr>
          <p:cNvPr id="28" name="Text 26"/>
          <p:cNvSpPr/>
          <p:nvPr/>
        </p:nvSpPr>
        <p:spPr>
          <a:xfrm>
            <a:off x="379095" y="6463784"/>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Mitigations:</a:t>
            </a:r>
            <a:endParaRPr lang="en-US" sz="700" dirty="0"/>
          </a:p>
        </p:txBody>
      </p:sp>
      <p:sp>
        <p:nvSpPr>
          <p:cNvPr id="29" name="Text 27"/>
          <p:cNvSpPr/>
          <p:nvPr/>
        </p:nvSpPr>
        <p:spPr>
          <a:xfrm>
            <a:off x="379095" y="6700599"/>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Pre-screen patients for neutralizing antibodies (anti-Cas, anti-AAV NAb titers)</a:t>
            </a:r>
            <a:endParaRPr lang="en-US" sz="700" dirty="0"/>
          </a:p>
        </p:txBody>
      </p:sp>
      <p:sp>
        <p:nvSpPr>
          <p:cNvPr id="30" name="Text 28"/>
          <p:cNvSpPr/>
          <p:nvPr/>
        </p:nvSpPr>
        <p:spPr>
          <a:xfrm>
            <a:off x="379095" y="6885265"/>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Use humanized or orthogonal Cas enzymes with lower seroprevalence</a:t>
            </a:r>
            <a:endParaRPr lang="en-US" sz="700" dirty="0"/>
          </a:p>
        </p:txBody>
      </p:sp>
      <p:sp>
        <p:nvSpPr>
          <p:cNvPr id="31" name="Text 29"/>
          <p:cNvSpPr/>
          <p:nvPr/>
        </p:nvSpPr>
        <p:spPr>
          <a:xfrm>
            <a:off x="379095" y="7069931"/>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Transient exposure strategies limit antigen presentation</a:t>
            </a:r>
            <a:endParaRPr lang="en-US" sz="700" dirty="0"/>
          </a:p>
        </p:txBody>
      </p:sp>
      <p:sp>
        <p:nvSpPr>
          <p:cNvPr id="32" name="Text 30"/>
          <p:cNvSpPr/>
          <p:nvPr/>
        </p:nvSpPr>
        <p:spPr>
          <a:xfrm>
            <a:off x="379095" y="7254597"/>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Prophylactic immunosuppression and monitoring for infusion-related reactions</a:t>
            </a:r>
            <a:endParaRPr lang="en-US" sz="700" dirty="0"/>
          </a:p>
        </p:txBody>
      </p:sp>
      <p:sp>
        <p:nvSpPr>
          <p:cNvPr id="33" name="Text 31"/>
          <p:cNvSpPr/>
          <p:nvPr/>
        </p:nvSpPr>
        <p:spPr>
          <a:xfrm>
            <a:off x="379095" y="7500937"/>
            <a:ext cx="1624965"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Manufacturing Variability</a:t>
            </a:r>
            <a:endParaRPr lang="en-US" sz="950" dirty="0"/>
          </a:p>
        </p:txBody>
      </p:sp>
      <p:sp>
        <p:nvSpPr>
          <p:cNvPr id="34" name="Text 32"/>
          <p:cNvSpPr/>
          <p:nvPr/>
        </p:nvSpPr>
        <p:spPr>
          <a:xfrm>
            <a:off x="379095" y="7751683"/>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Risk:</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Batch-to-batch inconsistency in editing efficiency, off-target rates, or cell viability.</a:t>
            </a:r>
            <a:endParaRPr lang="en-US" sz="700" dirty="0"/>
          </a:p>
        </p:txBody>
      </p:sp>
      <p:sp>
        <p:nvSpPr>
          <p:cNvPr id="35" name="Text 33"/>
          <p:cNvSpPr/>
          <p:nvPr/>
        </p:nvSpPr>
        <p:spPr>
          <a:xfrm>
            <a:off x="379095" y="7988498"/>
            <a:ext cx="823079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Mitigations:</a:t>
            </a:r>
            <a:endParaRPr lang="en-US" sz="700" dirty="0"/>
          </a:p>
        </p:txBody>
      </p:sp>
      <p:sp>
        <p:nvSpPr>
          <p:cNvPr id="36" name="Text 34"/>
          <p:cNvSpPr/>
          <p:nvPr/>
        </p:nvSpPr>
        <p:spPr>
          <a:xfrm>
            <a:off x="379095" y="8225314"/>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In-process controls, potency assays, deep sequencing QC at multiple stages</a:t>
            </a:r>
            <a:endParaRPr lang="en-US" sz="700" dirty="0"/>
          </a:p>
        </p:txBody>
      </p:sp>
      <p:sp>
        <p:nvSpPr>
          <p:cNvPr id="37" name="Text 35"/>
          <p:cNvSpPr/>
          <p:nvPr/>
        </p:nvSpPr>
        <p:spPr>
          <a:xfrm>
            <a:off x="379095" y="8409980"/>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Closed, automated manufacturing systems reduce operator variability</a:t>
            </a:r>
            <a:endParaRPr lang="en-US" sz="700" dirty="0"/>
          </a:p>
        </p:txBody>
      </p:sp>
      <p:sp>
        <p:nvSpPr>
          <p:cNvPr id="38" name="Text 36"/>
          <p:cNvSpPr/>
          <p:nvPr/>
        </p:nvSpPr>
        <p:spPr>
          <a:xfrm>
            <a:off x="379095" y="8594646"/>
            <a:ext cx="823079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Standardized analytics (ddPCR, NGS, flow cytometry) with validated release criteria</a:t>
            </a:r>
            <a:endParaRPr lang="en-US" sz="700" dirty="0"/>
          </a:p>
        </p:txBody>
      </p:sp>
      <p:sp>
        <p:nvSpPr>
          <p:cNvPr id="39" name="Text 37"/>
          <p:cNvSpPr/>
          <p:nvPr/>
        </p:nvSpPr>
        <p:spPr>
          <a:xfrm>
            <a:off x="8848725" y="1114782"/>
            <a:ext cx="1995487" cy="249436"/>
          </a:xfrm>
          <a:prstGeom prst="rect">
            <a:avLst/>
          </a:prstGeom>
          <a:noFill/>
          <a:ln/>
        </p:spPr>
        <p:txBody>
          <a:bodyPr wrap="none" lIns="0" tIns="0" rIns="0" bIns="0" rtlCol="0" anchor="t"/>
          <a:lstStyle/>
          <a:p>
            <a:pPr algn="l" indent="0" marL="0">
              <a:lnSpc>
                <a:spcPts val="1950"/>
              </a:lnSpc>
              <a:buNone/>
            </a:pPr>
            <a:r>
              <a:rPr lang="en-US" sz="1550" dirty="0">
                <a:solidFill>
                  <a:srgbClr val="DA1B2E"/>
                </a:solidFill>
                <a:latin typeface="Sora Semi Bold" pitchFamily="34" charset="0"/>
                <a:ea typeface="Sora Semi Bold" pitchFamily="34" charset="-122"/>
                <a:cs typeface="Sora Semi Bold" pitchFamily="34" charset="-120"/>
              </a:rPr>
              <a:t>Monitoring Toolkit</a:t>
            </a:r>
            <a:endParaRPr lang="en-US" sz="1550" dirty="0"/>
          </a:p>
        </p:txBody>
      </p:sp>
      <p:sp>
        <p:nvSpPr>
          <p:cNvPr id="40" name="Text 38"/>
          <p:cNvSpPr/>
          <p:nvPr/>
        </p:nvSpPr>
        <p:spPr>
          <a:xfrm>
            <a:off x="8848725" y="1458992"/>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Amplicon NGS &amp; WGS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(short + long read) for on-target and structural variant detection</a:t>
            </a:r>
            <a:endParaRPr lang="en-US" sz="700" dirty="0"/>
          </a:p>
        </p:txBody>
      </p:sp>
      <p:sp>
        <p:nvSpPr>
          <p:cNvPr id="41" name="Text 39"/>
          <p:cNvSpPr/>
          <p:nvPr/>
        </p:nvSpPr>
        <p:spPr>
          <a:xfrm>
            <a:off x="8848725" y="1643658"/>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GUIDE-seq, CIRCLE-seq, CHANGE-seq</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for unbiased off-target discovery</a:t>
            </a:r>
            <a:endParaRPr lang="en-US" sz="700" dirty="0"/>
          </a:p>
        </p:txBody>
      </p:sp>
      <p:sp>
        <p:nvSpPr>
          <p:cNvPr id="42" name="Text 40"/>
          <p:cNvSpPr/>
          <p:nvPr/>
        </p:nvSpPr>
        <p:spPr>
          <a:xfrm>
            <a:off x="8848725" y="1828324"/>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Vector integration assays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(LAM-PCR, targeted deep sequencing)</a:t>
            </a:r>
            <a:endParaRPr lang="en-US" sz="700" dirty="0"/>
          </a:p>
        </p:txBody>
      </p:sp>
      <p:sp>
        <p:nvSpPr>
          <p:cNvPr id="43" name="Text 41"/>
          <p:cNvSpPr/>
          <p:nvPr/>
        </p:nvSpPr>
        <p:spPr>
          <a:xfrm>
            <a:off x="8848725" y="2012990"/>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Clinical labs: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Hematology panels, comprehensive metabolic panels, immunogenicity ELISAs</a:t>
            </a:r>
            <a:endParaRPr lang="en-US" sz="700" dirty="0"/>
          </a:p>
        </p:txBody>
      </p:sp>
      <p:sp>
        <p:nvSpPr>
          <p:cNvPr id="44" name="Text 42"/>
          <p:cNvSpPr/>
          <p:nvPr/>
        </p:nvSpPr>
        <p:spPr>
          <a:xfrm>
            <a:off x="8848725" y="2197656"/>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Long-term follow-up registries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(up to 15 years for gene-modifying therapies per FDA/EMA guidance)</a:t>
            </a:r>
            <a:endParaRPr lang="en-US" sz="700" dirty="0"/>
          </a:p>
        </p:txBody>
      </p:sp>
      <p:sp>
        <p:nvSpPr>
          <p:cNvPr id="45" name="Text 43"/>
          <p:cNvSpPr/>
          <p:nvPr/>
        </p:nvSpPr>
        <p:spPr>
          <a:xfrm>
            <a:off x="8848725" y="2443996"/>
            <a:ext cx="1995487" cy="249436"/>
          </a:xfrm>
          <a:prstGeom prst="rect">
            <a:avLst/>
          </a:prstGeom>
          <a:noFill/>
          <a:ln/>
        </p:spPr>
        <p:txBody>
          <a:bodyPr wrap="none" lIns="0" tIns="0" rIns="0" bIns="0" rtlCol="0" anchor="t"/>
          <a:lstStyle/>
          <a:p>
            <a:pPr algn="l" indent="0" marL="0">
              <a:lnSpc>
                <a:spcPts val="1950"/>
              </a:lnSpc>
              <a:buNone/>
            </a:pPr>
            <a:r>
              <a:rPr lang="en-US" sz="1550" dirty="0">
                <a:solidFill>
                  <a:srgbClr val="DA1B2E"/>
                </a:solidFill>
                <a:latin typeface="Sora Semi Bold" pitchFamily="34" charset="0"/>
                <a:ea typeface="Sora Semi Bold" pitchFamily="34" charset="-122"/>
                <a:cs typeface="Sora Semi Bold" pitchFamily="34" charset="-120"/>
              </a:rPr>
              <a:t>Ethics Topics</a:t>
            </a:r>
            <a:endParaRPr lang="en-US" sz="1550" dirty="0"/>
          </a:p>
        </p:txBody>
      </p:sp>
      <p:sp>
        <p:nvSpPr>
          <p:cNvPr id="46" name="Text 44"/>
          <p:cNvSpPr/>
          <p:nvPr/>
        </p:nvSpPr>
        <p:spPr>
          <a:xfrm>
            <a:off x="8848725" y="2788206"/>
            <a:ext cx="5410081"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Somatic vs. germline boundary:</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Consensus confines clinical use to somatic editing; heritable germline editing remains prohibited in most jurisdictions</a:t>
            </a:r>
            <a:endParaRPr lang="en-US" sz="700" dirty="0"/>
          </a:p>
        </p:txBody>
      </p:sp>
      <p:sp>
        <p:nvSpPr>
          <p:cNvPr id="47" name="Text 45"/>
          <p:cNvSpPr/>
          <p:nvPr/>
        </p:nvSpPr>
        <p:spPr>
          <a:xfrm>
            <a:off x="8848725" y="3124438"/>
            <a:ext cx="5410081"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Informed consent &amp; data stewardship:</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Patients must understand long-term uncertainty; registries require robust privacy protections</a:t>
            </a:r>
            <a:endParaRPr lang="en-US" sz="700" dirty="0"/>
          </a:p>
        </p:txBody>
      </p:sp>
      <p:sp>
        <p:nvSpPr>
          <p:cNvPr id="48" name="Text 46"/>
          <p:cNvSpPr/>
          <p:nvPr/>
        </p:nvSpPr>
        <p:spPr>
          <a:xfrm>
            <a:off x="8848725" y="3460671"/>
            <a:ext cx="5410081"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Equitable access &amp; affordability:</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High upfront costs risk exacerbating health disparities; outcomes-based contracts and tiered pricing under exploration</a:t>
            </a:r>
            <a:endParaRPr lang="en-US" sz="700" dirty="0"/>
          </a:p>
        </p:txBody>
      </p:sp>
      <p:sp>
        <p:nvSpPr>
          <p:cNvPr id="49" name="Text 47"/>
          <p:cNvSpPr/>
          <p:nvPr/>
        </p:nvSpPr>
        <p:spPr>
          <a:xfrm>
            <a:off x="8848725" y="3796903"/>
            <a:ext cx="5410081"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Pediatric &amp; rare disease risk–benefit:</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Narrow therapeutic windows justify higher risk tolerance when disease burden is severe and alternatives absent</a:t>
            </a:r>
            <a:endParaRPr lang="en-US" sz="700" dirty="0"/>
          </a:p>
        </p:txBody>
      </p:sp>
      <p:sp>
        <p:nvSpPr>
          <p:cNvPr id="50" name="Text 48"/>
          <p:cNvSpPr/>
          <p:nvPr/>
        </p:nvSpPr>
        <p:spPr>
          <a:xfrm>
            <a:off x="8848725" y="4133136"/>
            <a:ext cx="5410081"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Enhancement &amp; misuse: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Vigilance against non-therapeutic enhancement and dual-use concerns (e.g., gene drives, bioweapons)</a:t>
            </a:r>
            <a:endParaRPr lang="en-US" sz="700" dirty="0"/>
          </a:p>
        </p:txBody>
      </p:sp>
      <p:sp>
        <p:nvSpPr>
          <p:cNvPr id="51" name="Text 49"/>
          <p:cNvSpPr/>
          <p:nvPr/>
        </p:nvSpPr>
        <p:spPr>
          <a:xfrm>
            <a:off x="8848725" y="4531043"/>
            <a:ext cx="2149078" cy="249436"/>
          </a:xfrm>
          <a:prstGeom prst="rect">
            <a:avLst/>
          </a:prstGeom>
          <a:noFill/>
          <a:ln/>
        </p:spPr>
        <p:txBody>
          <a:bodyPr wrap="none" lIns="0" tIns="0" rIns="0" bIns="0" rtlCol="0" anchor="t"/>
          <a:lstStyle/>
          <a:p>
            <a:pPr algn="l" indent="0" marL="0">
              <a:lnSpc>
                <a:spcPts val="1950"/>
              </a:lnSpc>
              <a:buNone/>
            </a:pPr>
            <a:r>
              <a:rPr lang="en-US" sz="1550" dirty="0">
                <a:solidFill>
                  <a:srgbClr val="DA1B2E"/>
                </a:solidFill>
                <a:latin typeface="Sora Semi Bold" pitchFamily="34" charset="0"/>
                <a:ea typeface="Sora Semi Bold" pitchFamily="34" charset="-122"/>
                <a:cs typeface="Sora Semi Bold" pitchFamily="34" charset="-120"/>
              </a:rPr>
              <a:t>Regulatory Overview</a:t>
            </a:r>
            <a:endParaRPr lang="en-US" sz="1550" dirty="0"/>
          </a:p>
        </p:txBody>
      </p:sp>
      <p:sp>
        <p:nvSpPr>
          <p:cNvPr id="52" name="Text 50"/>
          <p:cNvSpPr/>
          <p:nvPr/>
        </p:nvSpPr>
        <p:spPr>
          <a:xfrm>
            <a:off x="8848725" y="4875252"/>
            <a:ext cx="5410081"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US FDA (CBER):</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2022 draft guidance on </a:t>
            </a:r>
            <a:pPr algn="l" indent="0" marL="0">
              <a:lnSpc>
                <a:spcPts val="1150"/>
              </a:lnSpc>
              <a:buNone/>
            </a:pPr>
            <a:r>
              <a:rPr lang="en-US" sz="700" i="1" dirty="0">
                <a:solidFill>
                  <a:srgbClr val="3B3535"/>
                </a:solidFill>
                <a:latin typeface="Sora Light" pitchFamily="34" charset="0"/>
                <a:ea typeface="Sora Light" pitchFamily="34" charset="-122"/>
                <a:cs typeface="Sora Light" pitchFamily="34" charset="-120"/>
              </a:rPr>
              <a:t>Human Gene Therapy Products Incorporating Human Genome Editing</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—expectations for off-target assessment, CMC characterization, and long-term follow-up (LTFU) protocols</a:t>
            </a:r>
            <a:endParaRPr lang="en-US" sz="700" dirty="0"/>
          </a:p>
        </p:txBody>
      </p:sp>
      <p:sp>
        <p:nvSpPr>
          <p:cNvPr id="53" name="Text 51"/>
          <p:cNvSpPr/>
          <p:nvPr/>
        </p:nvSpPr>
        <p:spPr>
          <a:xfrm>
            <a:off x="8848725" y="5263634"/>
            <a:ext cx="5410081"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EU EMA:</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ATMP framework treats genome editing under gene therapy guidelines; CHMP methodological guidance covers biodistribution, shedding, and integration risk</a:t>
            </a:r>
            <a:endParaRPr lang="en-US" sz="700" dirty="0"/>
          </a:p>
        </p:txBody>
      </p:sp>
      <p:sp>
        <p:nvSpPr>
          <p:cNvPr id="54" name="Text 52"/>
          <p:cNvSpPr/>
          <p:nvPr/>
        </p:nvSpPr>
        <p:spPr>
          <a:xfrm>
            <a:off x="8848725" y="5652016"/>
            <a:ext cx="5410081"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UK MHRA:</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Innovative Licensing and Access Pathway (ILAP) accelerates access with rolling review and adaptive risk management plans</a:t>
            </a:r>
            <a:endParaRPr lang="en-US" sz="700" dirty="0"/>
          </a:p>
        </p:txBody>
      </p:sp>
      <p:sp>
        <p:nvSpPr>
          <p:cNvPr id="55" name="Text 53"/>
          <p:cNvSpPr/>
          <p:nvPr/>
        </p:nvSpPr>
        <p:spPr>
          <a:xfrm>
            <a:off x="8848725" y="6040398"/>
            <a:ext cx="5410081"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WHO:</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2021 governance framework emphasizes transparent oversight, stakeholder engagement, and equitable global access</a:t>
            </a:r>
            <a:endParaRPr lang="en-US" sz="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79095" y="260628"/>
            <a:ext cx="3506629"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Case Studies &amp; What's Next</a:t>
            </a:r>
            <a:endParaRPr lang="en-US" sz="1950" dirty="0"/>
          </a:p>
        </p:txBody>
      </p:sp>
      <p:sp>
        <p:nvSpPr>
          <p:cNvPr id="3" name="Text 1"/>
          <p:cNvSpPr/>
          <p:nvPr/>
        </p:nvSpPr>
        <p:spPr>
          <a:xfrm>
            <a:off x="379095" y="610195"/>
            <a:ext cx="4640223" cy="249436"/>
          </a:xfrm>
          <a:prstGeom prst="rect">
            <a:avLst/>
          </a:prstGeom>
          <a:noFill/>
          <a:ln/>
        </p:spPr>
        <p:txBody>
          <a:bodyPr wrap="none" lIns="0" tIns="0" rIns="0" bIns="0" rtlCol="0" anchor="t"/>
          <a:lstStyle/>
          <a:p>
            <a:pPr algn="l" indent="0" marL="0">
              <a:lnSpc>
                <a:spcPts val="1950"/>
              </a:lnSpc>
              <a:buNone/>
            </a:pPr>
            <a:r>
              <a:rPr lang="en-US" sz="1550" dirty="0">
                <a:solidFill>
                  <a:srgbClr val="DA1B2E"/>
                </a:solidFill>
                <a:latin typeface="Sora Semi Bold" pitchFamily="34" charset="0"/>
                <a:ea typeface="Sora Semi Bold" pitchFamily="34" charset="-122"/>
                <a:cs typeface="Sora Semi Bold" pitchFamily="34" charset="-120"/>
              </a:rPr>
              <a:t>Clinical Case Studies: Proof Points in Patients</a:t>
            </a:r>
            <a:endParaRPr lang="en-US" sz="1550" dirty="0"/>
          </a:p>
        </p:txBody>
      </p:sp>
      <p:sp>
        <p:nvSpPr>
          <p:cNvPr id="4" name="Shape 2"/>
          <p:cNvSpPr/>
          <p:nvPr/>
        </p:nvSpPr>
        <p:spPr>
          <a:xfrm>
            <a:off x="379095" y="1001792"/>
            <a:ext cx="4560808" cy="5062299"/>
          </a:xfrm>
          <a:prstGeom prst="roundRect">
            <a:avLst>
              <a:gd name="adj" fmla="val 873"/>
            </a:avLst>
          </a:prstGeom>
          <a:solidFill>
            <a:srgbClr val="FFFFFF"/>
          </a:solidFill>
          <a:ln w="15240">
            <a:solidFill>
              <a:srgbClr val="DFB8BC"/>
            </a:solidFill>
            <a:prstDash val="solid"/>
          </a:ln>
        </p:spPr>
      </p:sp>
      <p:sp>
        <p:nvSpPr>
          <p:cNvPr id="5" name="Text 3"/>
          <p:cNvSpPr/>
          <p:nvPr/>
        </p:nvSpPr>
        <p:spPr>
          <a:xfrm>
            <a:off x="489109" y="1111806"/>
            <a:ext cx="3676650" cy="187047"/>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Exagamglogene autotemcel (exa-cel/CASGEVY)</a:t>
            </a:r>
            <a:endParaRPr lang="en-US" sz="1150" dirty="0"/>
          </a:p>
        </p:txBody>
      </p:sp>
      <p:pic>
        <p:nvPicPr>
          <p:cNvPr id="6" name="Image 0" descr="preencoded.png">    </p:cNvPr>
          <p:cNvPicPr>
            <a:picLocks noChangeAspect="1"/>
          </p:cNvPicPr>
          <p:nvPr/>
        </p:nvPicPr>
        <p:blipFill>
          <a:blip r:embed="rId1"/>
          <a:stretch>
            <a:fillRect/>
          </a:stretch>
        </p:blipFill>
        <p:spPr>
          <a:xfrm>
            <a:off x="489109" y="1405414"/>
            <a:ext cx="4340781" cy="2604373"/>
          </a:xfrm>
          <a:prstGeom prst="rect">
            <a:avLst/>
          </a:prstGeom>
        </p:spPr>
      </p:pic>
      <p:sp>
        <p:nvSpPr>
          <p:cNvPr id="7" name="Text 4"/>
          <p:cNvSpPr/>
          <p:nvPr/>
        </p:nvSpPr>
        <p:spPr>
          <a:xfrm>
            <a:off x="489109" y="4116348"/>
            <a:ext cx="4340781" cy="454700"/>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Modality:</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Ex vivo CRISPR/Cas9 RNP editing of autologous HSPCs; BCL11A erythroid enhancer disruption induces fetal hemoglobin (HbF) to compensate for absent or defective adult hemoglobin.</a:t>
            </a:r>
            <a:endParaRPr lang="en-US" sz="700" dirty="0"/>
          </a:p>
        </p:txBody>
      </p:sp>
      <p:sp>
        <p:nvSpPr>
          <p:cNvPr id="8" name="Text 5"/>
          <p:cNvSpPr/>
          <p:nvPr/>
        </p:nvSpPr>
        <p:spPr>
          <a:xfrm>
            <a:off x="489109" y="4627840"/>
            <a:ext cx="4340781"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Indications: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Severe sickle cell disease with recurrent vaso-occlusive crises; transfusion-dependent β-thalassemia</a:t>
            </a:r>
            <a:endParaRPr lang="en-US" sz="700" dirty="0"/>
          </a:p>
        </p:txBody>
      </p:sp>
      <p:sp>
        <p:nvSpPr>
          <p:cNvPr id="9" name="Text 6"/>
          <p:cNvSpPr/>
          <p:nvPr/>
        </p:nvSpPr>
        <p:spPr>
          <a:xfrm>
            <a:off x="489109" y="4987766"/>
            <a:ext cx="4340781" cy="454700"/>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Key Results: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In pivotal trials, the majority of SCD patients experienced elimination of severe vaso-occlusive crises; TDT patients achieved transfusion independence with durable HbF induction (&gt;90% of patients with &gt;12 months follow-up).</a:t>
            </a:r>
            <a:endParaRPr lang="en-US" sz="700" dirty="0"/>
          </a:p>
        </p:txBody>
      </p:sp>
      <p:sp>
        <p:nvSpPr>
          <p:cNvPr id="10" name="Text 7"/>
          <p:cNvSpPr/>
          <p:nvPr/>
        </p:nvSpPr>
        <p:spPr>
          <a:xfrm>
            <a:off x="489109" y="5499259"/>
            <a:ext cx="4340781" cy="454700"/>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Notes: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Requires myeloablative conditioning (busulfan) and complex manufacturing logistics (apheresis, cryopreservation, specialized transplant centers); long-term registry follow-up mandated for 15 years.</a:t>
            </a:r>
            <a:endParaRPr lang="en-US" sz="700" dirty="0"/>
          </a:p>
        </p:txBody>
      </p:sp>
      <p:sp>
        <p:nvSpPr>
          <p:cNvPr id="11" name="Shape 8"/>
          <p:cNvSpPr/>
          <p:nvPr/>
        </p:nvSpPr>
        <p:spPr>
          <a:xfrm>
            <a:off x="5034677" y="1001792"/>
            <a:ext cx="4560927" cy="5062299"/>
          </a:xfrm>
          <a:prstGeom prst="roundRect">
            <a:avLst>
              <a:gd name="adj" fmla="val 873"/>
            </a:avLst>
          </a:prstGeom>
          <a:solidFill>
            <a:srgbClr val="FFFFFF"/>
          </a:solidFill>
          <a:ln w="15240">
            <a:solidFill>
              <a:srgbClr val="DFB8BC"/>
            </a:solidFill>
            <a:prstDash val="solid"/>
          </a:ln>
        </p:spPr>
      </p:sp>
      <p:sp>
        <p:nvSpPr>
          <p:cNvPr id="12" name="Text 9"/>
          <p:cNvSpPr/>
          <p:nvPr/>
        </p:nvSpPr>
        <p:spPr>
          <a:xfrm>
            <a:off x="5144691" y="1111806"/>
            <a:ext cx="1496616" cy="187047"/>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NTLA-2001</a:t>
            </a:r>
            <a:endParaRPr lang="en-US" sz="1150" dirty="0"/>
          </a:p>
        </p:txBody>
      </p:sp>
      <p:pic>
        <p:nvPicPr>
          <p:cNvPr id="13" name="Image 1" descr="preencoded.png">    </p:cNvPr>
          <p:cNvPicPr>
            <a:picLocks noChangeAspect="1"/>
          </p:cNvPicPr>
          <p:nvPr/>
        </p:nvPicPr>
        <p:blipFill>
          <a:blip r:embed="rId2"/>
          <a:stretch>
            <a:fillRect/>
          </a:stretch>
        </p:blipFill>
        <p:spPr>
          <a:xfrm>
            <a:off x="5144691" y="1405414"/>
            <a:ext cx="4340900" cy="2604492"/>
          </a:xfrm>
          <a:prstGeom prst="rect">
            <a:avLst/>
          </a:prstGeom>
        </p:spPr>
      </p:pic>
      <p:sp>
        <p:nvSpPr>
          <p:cNvPr id="14" name="Text 10"/>
          <p:cNvSpPr/>
          <p:nvPr/>
        </p:nvSpPr>
        <p:spPr>
          <a:xfrm>
            <a:off x="5144691" y="4116467"/>
            <a:ext cx="4340900"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Modality:</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In vivo CRISPR/Cas9 via lipid nanoparticle (LNP) encapsulating Cas9 mRNA and guide RNA targeting the TTR gene</a:t>
            </a:r>
            <a:endParaRPr lang="en-US" sz="700" dirty="0"/>
          </a:p>
        </p:txBody>
      </p:sp>
      <p:sp>
        <p:nvSpPr>
          <p:cNvPr id="15" name="Text 11"/>
          <p:cNvSpPr/>
          <p:nvPr/>
        </p:nvSpPr>
        <p:spPr>
          <a:xfrm>
            <a:off x="5144691" y="4476393"/>
            <a:ext cx="4340900"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Indication:</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Hereditary transthyretin amyloidosis (ATTR), a progressive systemic disease caused by hepatic production of misfolded TTR protein</a:t>
            </a:r>
            <a:endParaRPr lang="en-US" sz="700" dirty="0"/>
          </a:p>
        </p:txBody>
      </p:sp>
      <p:sp>
        <p:nvSpPr>
          <p:cNvPr id="16" name="Text 12"/>
          <p:cNvSpPr/>
          <p:nvPr/>
        </p:nvSpPr>
        <p:spPr>
          <a:xfrm>
            <a:off x="5144691" y="4836319"/>
            <a:ext cx="4340900" cy="606266"/>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Key Results: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Single intravenous dose achieved dose-dependent serum TTR reductions—often &gt;80–90% at higher doses—sustained out to 18+ months in early-phase cohorts. Clinical benefit signals (neuropathy scores, cardiac biomarkers) emerging in ongoing studies.</a:t>
            </a:r>
            <a:endParaRPr lang="en-US" sz="700" dirty="0"/>
          </a:p>
        </p:txBody>
      </p:sp>
      <p:sp>
        <p:nvSpPr>
          <p:cNvPr id="17" name="Text 13"/>
          <p:cNvSpPr/>
          <p:nvPr/>
        </p:nvSpPr>
        <p:spPr>
          <a:xfrm>
            <a:off x="5144691" y="5499378"/>
            <a:ext cx="4340900" cy="454700"/>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Notes: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First demonstration of systemically delivered CRISPR editing in humans; validates in vivo liver editing feasibility and LNP platform; sets precedent for other hepatocyte-targeted programs.</a:t>
            </a:r>
            <a:endParaRPr lang="en-US" sz="700" dirty="0"/>
          </a:p>
        </p:txBody>
      </p:sp>
      <p:sp>
        <p:nvSpPr>
          <p:cNvPr id="18" name="Shape 14"/>
          <p:cNvSpPr/>
          <p:nvPr/>
        </p:nvSpPr>
        <p:spPr>
          <a:xfrm>
            <a:off x="9690378" y="1001792"/>
            <a:ext cx="4560927" cy="5062299"/>
          </a:xfrm>
          <a:prstGeom prst="roundRect">
            <a:avLst>
              <a:gd name="adj" fmla="val 873"/>
            </a:avLst>
          </a:prstGeom>
          <a:solidFill>
            <a:srgbClr val="FFFFFF"/>
          </a:solidFill>
          <a:ln w="15240">
            <a:solidFill>
              <a:srgbClr val="DFB8BC"/>
            </a:solidFill>
            <a:prstDash val="solid"/>
          </a:ln>
        </p:spPr>
      </p:sp>
      <p:sp>
        <p:nvSpPr>
          <p:cNvPr id="19" name="Text 15"/>
          <p:cNvSpPr/>
          <p:nvPr/>
        </p:nvSpPr>
        <p:spPr>
          <a:xfrm>
            <a:off x="9800392" y="1111806"/>
            <a:ext cx="1496616" cy="187047"/>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VERVE-101</a:t>
            </a:r>
            <a:endParaRPr lang="en-US" sz="1150" dirty="0"/>
          </a:p>
        </p:txBody>
      </p:sp>
      <p:pic>
        <p:nvPicPr>
          <p:cNvPr id="20" name="Image 2" descr="preencoded.png">    </p:cNvPr>
          <p:cNvPicPr>
            <a:picLocks noChangeAspect="1"/>
          </p:cNvPicPr>
          <p:nvPr/>
        </p:nvPicPr>
        <p:blipFill>
          <a:blip r:embed="rId3"/>
          <a:stretch>
            <a:fillRect/>
          </a:stretch>
        </p:blipFill>
        <p:spPr>
          <a:xfrm>
            <a:off x="9800392" y="1405414"/>
            <a:ext cx="4340900" cy="2604492"/>
          </a:xfrm>
          <a:prstGeom prst="rect">
            <a:avLst/>
          </a:prstGeom>
        </p:spPr>
      </p:pic>
      <p:sp>
        <p:nvSpPr>
          <p:cNvPr id="21" name="Text 16"/>
          <p:cNvSpPr/>
          <p:nvPr/>
        </p:nvSpPr>
        <p:spPr>
          <a:xfrm>
            <a:off x="9800392" y="4116467"/>
            <a:ext cx="4340900"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Modality:</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In vivo adenine base editor (ABE) delivered via LNP; introduces an A-to-G edit in the PCSK9 gene to create a premature stop codon</a:t>
            </a:r>
            <a:endParaRPr lang="en-US" sz="700" dirty="0"/>
          </a:p>
        </p:txBody>
      </p:sp>
      <p:sp>
        <p:nvSpPr>
          <p:cNvPr id="22" name="Text 17"/>
          <p:cNvSpPr/>
          <p:nvPr/>
        </p:nvSpPr>
        <p:spPr>
          <a:xfrm>
            <a:off x="9800392" y="4476393"/>
            <a:ext cx="4340900"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Indication:</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Heterozygous familial hypercholesterolemia (HeFH), characterized by elevated LDL cholesterol and increased cardiovascular risk</a:t>
            </a:r>
            <a:endParaRPr lang="en-US" sz="700" dirty="0"/>
          </a:p>
        </p:txBody>
      </p:sp>
      <p:sp>
        <p:nvSpPr>
          <p:cNvPr id="23" name="Text 18"/>
          <p:cNvSpPr/>
          <p:nvPr/>
        </p:nvSpPr>
        <p:spPr>
          <a:xfrm>
            <a:off x="9800392" y="4836319"/>
            <a:ext cx="4340900" cy="454700"/>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Key Results: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Early clinical data show sustained LDL cholesterol reductions following single-dose administration; durability and safety profiles under continued observation in dose-escalation studies.</a:t>
            </a:r>
            <a:endParaRPr lang="en-US" sz="700" dirty="0"/>
          </a:p>
        </p:txBody>
      </p:sp>
      <p:sp>
        <p:nvSpPr>
          <p:cNvPr id="24" name="Text 19"/>
          <p:cNvSpPr/>
          <p:nvPr/>
        </p:nvSpPr>
        <p:spPr>
          <a:xfrm>
            <a:off x="9800392" y="5347811"/>
            <a:ext cx="4340900" cy="454700"/>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Notes: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First clinical base editing program; represents precision approach to "turn off" PCSK9 production without double-strand breaks; potential alternative to chronic PCSK9 inhibitor therapy.</a:t>
            </a:r>
            <a:endParaRPr lang="en-US" sz="700" dirty="0"/>
          </a:p>
        </p:txBody>
      </p:sp>
      <p:sp>
        <p:nvSpPr>
          <p:cNvPr id="25" name="Text 20"/>
          <p:cNvSpPr/>
          <p:nvPr/>
        </p:nvSpPr>
        <p:spPr>
          <a:xfrm>
            <a:off x="379095" y="6206252"/>
            <a:ext cx="4738092" cy="249436"/>
          </a:xfrm>
          <a:prstGeom prst="rect">
            <a:avLst/>
          </a:prstGeom>
          <a:noFill/>
          <a:ln/>
        </p:spPr>
        <p:txBody>
          <a:bodyPr wrap="none" lIns="0" tIns="0" rIns="0" bIns="0" rtlCol="0" anchor="t"/>
          <a:lstStyle/>
          <a:p>
            <a:pPr algn="l" indent="0" marL="0">
              <a:lnSpc>
                <a:spcPts val="1950"/>
              </a:lnSpc>
              <a:buNone/>
            </a:pPr>
            <a:r>
              <a:rPr lang="en-US" sz="1550" dirty="0">
                <a:solidFill>
                  <a:srgbClr val="DA1B2E"/>
                </a:solidFill>
                <a:latin typeface="Sora Semi Bold" pitchFamily="34" charset="0"/>
                <a:ea typeface="Sora Semi Bold" pitchFamily="34" charset="-122"/>
                <a:cs typeface="Sora Semi Bold" pitchFamily="34" charset="-120"/>
              </a:rPr>
              <a:t>What's Next: The Frontier of Genome Medicine</a:t>
            </a:r>
            <a:endParaRPr lang="en-US" sz="1550" dirty="0"/>
          </a:p>
        </p:txBody>
      </p:sp>
      <p:pic>
        <p:nvPicPr>
          <p:cNvPr id="26" name="Image 3" descr="preencoded.png">    </p:cNvPr>
          <p:cNvPicPr>
            <a:picLocks noChangeAspect="1"/>
          </p:cNvPicPr>
          <p:nvPr/>
        </p:nvPicPr>
        <p:blipFill>
          <a:blip r:embed="rId4"/>
          <a:stretch>
            <a:fillRect/>
          </a:stretch>
        </p:blipFill>
        <p:spPr>
          <a:xfrm>
            <a:off x="379095" y="6597848"/>
            <a:ext cx="473869" cy="568643"/>
          </a:xfrm>
          <a:prstGeom prst="rect">
            <a:avLst/>
          </a:prstGeom>
        </p:spPr>
      </p:pic>
      <p:sp>
        <p:nvSpPr>
          <p:cNvPr id="27" name="Text 21"/>
          <p:cNvSpPr/>
          <p:nvPr/>
        </p:nvSpPr>
        <p:spPr>
          <a:xfrm>
            <a:off x="947737" y="6692622"/>
            <a:ext cx="165104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Prime Editing in the Clinic</a:t>
            </a:r>
            <a:endParaRPr lang="en-US" sz="950" dirty="0"/>
          </a:p>
        </p:txBody>
      </p:sp>
      <p:sp>
        <p:nvSpPr>
          <p:cNvPr id="28" name="Text 22"/>
          <p:cNvSpPr/>
          <p:nvPr/>
        </p:nvSpPr>
        <p:spPr>
          <a:xfrm>
            <a:off x="947737" y="6905387"/>
            <a:ext cx="1330356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Prime editors are advancing toward and entering clinical testing, promising precise corrections of disease mutations without double-strand breaks or donor templates—ideal for genetic diseases requiring small insertions or complex edits.</a:t>
            </a:r>
            <a:endParaRPr lang="en-US" sz="700" dirty="0"/>
          </a:p>
        </p:txBody>
      </p:sp>
      <p:pic>
        <p:nvPicPr>
          <p:cNvPr id="29" name="Image 4" descr="preencoded.png">    </p:cNvPr>
          <p:cNvPicPr>
            <a:picLocks noChangeAspect="1"/>
          </p:cNvPicPr>
          <p:nvPr/>
        </p:nvPicPr>
        <p:blipFill>
          <a:blip r:embed="rId5"/>
          <a:stretch>
            <a:fillRect/>
          </a:stretch>
        </p:blipFill>
        <p:spPr>
          <a:xfrm>
            <a:off x="379095" y="7166491"/>
            <a:ext cx="473869" cy="568643"/>
          </a:xfrm>
          <a:prstGeom prst="rect">
            <a:avLst/>
          </a:prstGeom>
        </p:spPr>
      </p:pic>
      <p:sp>
        <p:nvSpPr>
          <p:cNvPr id="30" name="Text 23"/>
          <p:cNvSpPr/>
          <p:nvPr/>
        </p:nvSpPr>
        <p:spPr>
          <a:xfrm>
            <a:off x="947737" y="7261265"/>
            <a:ext cx="1367552"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Extrahepatic Tropism</a:t>
            </a:r>
            <a:endParaRPr lang="en-US" sz="950" dirty="0"/>
          </a:p>
        </p:txBody>
      </p:sp>
      <p:sp>
        <p:nvSpPr>
          <p:cNvPr id="31" name="Text 24"/>
          <p:cNvSpPr/>
          <p:nvPr/>
        </p:nvSpPr>
        <p:spPr>
          <a:xfrm>
            <a:off x="947737" y="7474029"/>
            <a:ext cx="1330356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Next-generation LNPs with targeting ligands and engineered AAV capsids (via directed evolution, machine learning) will unlock lung, muscle, CNS, and other tissues—dramatically expanding the treatable disease space.</a:t>
            </a:r>
            <a:endParaRPr lang="en-US" sz="700" dirty="0"/>
          </a:p>
        </p:txBody>
      </p:sp>
      <p:pic>
        <p:nvPicPr>
          <p:cNvPr id="32" name="Image 5" descr="preencoded.png">    </p:cNvPr>
          <p:cNvPicPr>
            <a:picLocks noChangeAspect="1"/>
          </p:cNvPicPr>
          <p:nvPr/>
        </p:nvPicPr>
        <p:blipFill>
          <a:blip r:embed="rId6"/>
          <a:stretch>
            <a:fillRect/>
          </a:stretch>
        </p:blipFill>
        <p:spPr>
          <a:xfrm>
            <a:off x="379095" y="7735133"/>
            <a:ext cx="473869" cy="568643"/>
          </a:xfrm>
          <a:prstGeom prst="rect">
            <a:avLst/>
          </a:prstGeom>
        </p:spPr>
      </p:pic>
      <p:sp>
        <p:nvSpPr>
          <p:cNvPr id="33" name="Text 25"/>
          <p:cNvSpPr/>
          <p:nvPr/>
        </p:nvSpPr>
        <p:spPr>
          <a:xfrm>
            <a:off x="947737" y="7829907"/>
            <a:ext cx="1406962"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In Vivo Gene Insertion</a:t>
            </a:r>
            <a:endParaRPr lang="en-US" sz="950" dirty="0"/>
          </a:p>
        </p:txBody>
      </p:sp>
      <p:sp>
        <p:nvSpPr>
          <p:cNvPr id="34" name="Text 26"/>
          <p:cNvSpPr/>
          <p:nvPr/>
        </p:nvSpPr>
        <p:spPr>
          <a:xfrm>
            <a:off x="947737" y="8042672"/>
            <a:ext cx="1330356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Safe-harbor strategies (e.g., AAVS1, CCR5 locus) and integrase-based systems enable durable gene addition without random integration risk, supporting applications like enzyme replacement and hemophilia.</a:t>
            </a:r>
            <a:endParaRPr lang="en-US" sz="700" dirty="0"/>
          </a:p>
        </p:txBody>
      </p:sp>
      <p:pic>
        <p:nvPicPr>
          <p:cNvPr id="35" name="Image 6" descr="preencoded.png">    </p:cNvPr>
          <p:cNvPicPr>
            <a:picLocks noChangeAspect="1"/>
          </p:cNvPicPr>
          <p:nvPr/>
        </p:nvPicPr>
        <p:blipFill>
          <a:blip r:embed="rId7"/>
          <a:stretch>
            <a:fillRect/>
          </a:stretch>
        </p:blipFill>
        <p:spPr>
          <a:xfrm>
            <a:off x="379095" y="8303776"/>
            <a:ext cx="473869" cy="568643"/>
          </a:xfrm>
          <a:prstGeom prst="rect">
            <a:avLst/>
          </a:prstGeom>
        </p:spPr>
      </p:pic>
      <p:sp>
        <p:nvSpPr>
          <p:cNvPr id="36" name="Text 27"/>
          <p:cNvSpPr/>
          <p:nvPr/>
        </p:nvSpPr>
        <p:spPr>
          <a:xfrm>
            <a:off x="947737" y="8398550"/>
            <a:ext cx="2155031"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Multiplex Off-the-Shelf Therapies</a:t>
            </a:r>
            <a:endParaRPr lang="en-US" sz="950" dirty="0"/>
          </a:p>
        </p:txBody>
      </p:sp>
      <p:sp>
        <p:nvSpPr>
          <p:cNvPr id="37" name="Text 28"/>
          <p:cNvSpPr/>
          <p:nvPr/>
        </p:nvSpPr>
        <p:spPr>
          <a:xfrm>
            <a:off x="947737" y="8611314"/>
            <a:ext cx="1330356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Simultaneous knockout of endogenous TCR, HLA class I (B2M), and immune checkpoints creates universal allogeneic CAR-T/NK cells; logic-gating circuits add tumor-selectivity and minimize on-target/off-tumor toxicity.</a:t>
            </a:r>
            <a:endParaRPr lang="en-US" sz="700" dirty="0"/>
          </a:p>
        </p:txBody>
      </p:sp>
      <p:pic>
        <p:nvPicPr>
          <p:cNvPr id="38" name="Image 7" descr="preencoded.png">    </p:cNvPr>
          <p:cNvPicPr>
            <a:picLocks noChangeAspect="1"/>
          </p:cNvPicPr>
          <p:nvPr/>
        </p:nvPicPr>
        <p:blipFill>
          <a:blip r:embed="rId8"/>
          <a:stretch>
            <a:fillRect/>
          </a:stretch>
        </p:blipFill>
        <p:spPr>
          <a:xfrm>
            <a:off x="379095" y="8872418"/>
            <a:ext cx="473869" cy="568643"/>
          </a:xfrm>
          <a:prstGeom prst="rect">
            <a:avLst/>
          </a:prstGeom>
        </p:spPr>
      </p:pic>
      <p:sp>
        <p:nvSpPr>
          <p:cNvPr id="39" name="Text 29"/>
          <p:cNvSpPr/>
          <p:nvPr/>
        </p:nvSpPr>
        <p:spPr>
          <a:xfrm>
            <a:off x="947737" y="896719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Epigenome Editing</a:t>
            </a:r>
            <a:endParaRPr lang="en-US" sz="950" dirty="0"/>
          </a:p>
        </p:txBody>
      </p:sp>
      <p:sp>
        <p:nvSpPr>
          <p:cNvPr id="40" name="Text 30"/>
          <p:cNvSpPr/>
          <p:nvPr/>
        </p:nvSpPr>
        <p:spPr>
          <a:xfrm>
            <a:off x="947737" y="9179957"/>
            <a:ext cx="1330356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CRISPRi (interference) and CRISPRa (activation) fused to transcriptional repressors or activators enable reversible, titratable gene control without altering DNA sequence—attractive for complex polygenic traits.</a:t>
            </a:r>
            <a:endParaRPr lang="en-US" sz="700" dirty="0"/>
          </a:p>
        </p:txBody>
      </p:sp>
      <p:pic>
        <p:nvPicPr>
          <p:cNvPr id="41" name="Image 8" descr="preencoded.png">    </p:cNvPr>
          <p:cNvPicPr>
            <a:picLocks noChangeAspect="1"/>
          </p:cNvPicPr>
          <p:nvPr/>
        </p:nvPicPr>
        <p:blipFill>
          <a:blip r:embed="rId9"/>
          <a:stretch>
            <a:fillRect/>
          </a:stretch>
        </p:blipFill>
        <p:spPr>
          <a:xfrm>
            <a:off x="379095" y="9441061"/>
            <a:ext cx="473869" cy="568643"/>
          </a:xfrm>
          <a:prstGeom prst="rect">
            <a:avLst/>
          </a:prstGeom>
        </p:spPr>
      </p:pic>
      <p:sp>
        <p:nvSpPr>
          <p:cNvPr id="42" name="Text 31"/>
          <p:cNvSpPr/>
          <p:nvPr/>
        </p:nvSpPr>
        <p:spPr>
          <a:xfrm>
            <a:off x="947737" y="9535835"/>
            <a:ext cx="1545908"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Manufacturing &amp; Access</a:t>
            </a:r>
            <a:endParaRPr lang="en-US" sz="950" dirty="0"/>
          </a:p>
        </p:txBody>
      </p:sp>
      <p:sp>
        <p:nvSpPr>
          <p:cNvPr id="43" name="Text 32"/>
          <p:cNvSpPr/>
          <p:nvPr/>
        </p:nvSpPr>
        <p:spPr>
          <a:xfrm>
            <a:off x="947737" y="9748599"/>
            <a:ext cx="13303568"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Closed, automated systems (e.g., CliniMACS Prodigy, Lonza Cocoon) reduce labor and variability; distributed manufacturing hubs and outcomes-based pricing models expand global access and health equity.</a:t>
            </a:r>
            <a:endParaRPr lang="en-US" sz="700" dirty="0"/>
          </a:p>
        </p:txBody>
      </p:sp>
      <p:sp>
        <p:nvSpPr>
          <p:cNvPr id="44" name="Text 33"/>
          <p:cNvSpPr/>
          <p:nvPr/>
        </p:nvSpPr>
        <p:spPr>
          <a:xfrm>
            <a:off x="521256" y="10222825"/>
            <a:ext cx="13730049"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The next decade will determine whether genome editing fulfills its promise as a broadly accessible pillar of medicine—or remains confined to rare diseases in wealthy markets. Success hinges on continued innovation in delivery, manufacturing, and equitable access frameworks.</a:t>
            </a:r>
            <a:endParaRPr lang="en-US" sz="700" dirty="0"/>
          </a:p>
        </p:txBody>
      </p:sp>
      <p:sp>
        <p:nvSpPr>
          <p:cNvPr id="45" name="Shape 34"/>
          <p:cNvSpPr/>
          <p:nvPr/>
        </p:nvSpPr>
        <p:spPr>
          <a:xfrm>
            <a:off x="379095" y="10116264"/>
            <a:ext cx="15240" cy="364688"/>
          </a:xfrm>
          <a:prstGeom prst="rect">
            <a:avLst/>
          </a:prstGeom>
          <a:solidFill>
            <a:srgbClr val="DA1B2E"/>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950952"/>
            <a:ext cx="7627382" cy="2494359"/>
          </a:xfrm>
          <a:prstGeom prst="rect">
            <a:avLst/>
          </a:prstGeom>
          <a:noFill/>
          <a:ln/>
        </p:spPr>
        <p:txBody>
          <a:bodyPr wrap="square" lIns="0" tIns="0" rIns="0" bIns="0" rtlCol="0" anchor="t"/>
          <a:lstStyle/>
          <a:p>
            <a:pPr algn="l" indent="0" marL="0">
              <a:lnSpc>
                <a:spcPts val="9800"/>
              </a:lnSpc>
              <a:buNone/>
            </a:pPr>
            <a:r>
              <a:rPr lang="en-US" sz="7850" dirty="0">
                <a:solidFill>
                  <a:srgbClr val="1F1E1E"/>
                </a:solidFill>
                <a:latin typeface="Sora Semi Bold" pitchFamily="34" charset="0"/>
                <a:ea typeface="Sora Semi Bold" pitchFamily="34" charset="-122"/>
                <a:cs typeface="Sora Semi Bold" pitchFamily="34" charset="-120"/>
              </a:rPr>
              <a:t>Programmable Medicine</a:t>
            </a:r>
            <a:endParaRPr lang="en-US" sz="7850" dirty="0"/>
          </a:p>
        </p:txBody>
      </p:sp>
      <p:sp>
        <p:nvSpPr>
          <p:cNvPr id="4" name="Text 1"/>
          <p:cNvSpPr/>
          <p:nvPr/>
        </p:nvSpPr>
        <p:spPr>
          <a:xfrm>
            <a:off x="6244709" y="3729633"/>
            <a:ext cx="7627382" cy="1819513"/>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Guided by a short RNA molecule, CRISPR tools cut, nick, or rewrite DNA and RNA sequences with exquisite specificity—transforming genetic sequence into a therapeutic address. This programmability represents a fundamental shift: rather than small molecules that modulate protein function or antibodies that block cell-surface receptors, CRISPR therapies rewrite the instruction manual itself.</a:t>
            </a:r>
            <a:endParaRPr lang="en-US" sz="1450" dirty="0"/>
          </a:p>
        </p:txBody>
      </p:sp>
      <p:sp>
        <p:nvSpPr>
          <p:cNvPr id="5" name="Text 2"/>
          <p:cNvSpPr/>
          <p:nvPr/>
        </p:nvSpPr>
        <p:spPr>
          <a:xfrm>
            <a:off x="6244709" y="5762387"/>
            <a:ext cx="7627382" cy="1516261"/>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The elegance lies in simplicity. A 20-nucleotide guide RNA directs the Cas nuclease to any matching genomic locus, creating a molecular GPS for precision intervention. By changing the guide sequence, researchers can target virtually any gene—opening therapeutic windows for thousands of genetic diseases previously deemed undruggable.</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847249"/>
            <a:ext cx="5871329"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Presentation Roadmap</a:t>
            </a:r>
            <a:endParaRPr lang="en-US" sz="3900" dirty="0"/>
          </a:p>
        </p:txBody>
      </p:sp>
      <p:sp>
        <p:nvSpPr>
          <p:cNvPr id="3" name="Text 1"/>
          <p:cNvSpPr/>
          <p:nvPr/>
        </p:nvSpPr>
        <p:spPr>
          <a:xfrm>
            <a:off x="758309" y="1849874"/>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01</a:t>
            </a:r>
            <a:endParaRPr lang="en-US" sz="1450" dirty="0"/>
          </a:p>
        </p:txBody>
      </p:sp>
      <p:sp>
        <p:nvSpPr>
          <p:cNvPr id="4" name="Shape 2"/>
          <p:cNvSpPr/>
          <p:nvPr/>
        </p:nvSpPr>
        <p:spPr>
          <a:xfrm>
            <a:off x="758309" y="2149197"/>
            <a:ext cx="4244816" cy="22860"/>
          </a:xfrm>
          <a:prstGeom prst="rect">
            <a:avLst/>
          </a:prstGeom>
          <a:solidFill>
            <a:srgbClr val="DA1B2E"/>
          </a:solidFill>
          <a:ln/>
        </p:spPr>
      </p:sp>
      <p:sp>
        <p:nvSpPr>
          <p:cNvPr id="5" name="Text 3"/>
          <p:cNvSpPr/>
          <p:nvPr/>
        </p:nvSpPr>
        <p:spPr>
          <a:xfrm>
            <a:off x="758309" y="2289691"/>
            <a:ext cx="3031688"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Discovery &amp; Key Figures</a:t>
            </a:r>
            <a:endParaRPr lang="en-US" sz="1950" dirty="0"/>
          </a:p>
        </p:txBody>
      </p:sp>
      <p:sp>
        <p:nvSpPr>
          <p:cNvPr id="6" name="Text 4"/>
          <p:cNvSpPr/>
          <p:nvPr/>
        </p:nvSpPr>
        <p:spPr>
          <a:xfrm>
            <a:off x="758309" y="2715101"/>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The scientists who pioneered programmable genome editing</a:t>
            </a:r>
            <a:endParaRPr lang="en-US" sz="1450" dirty="0"/>
          </a:p>
        </p:txBody>
      </p:sp>
      <p:sp>
        <p:nvSpPr>
          <p:cNvPr id="7" name="Text 5"/>
          <p:cNvSpPr/>
          <p:nvPr/>
        </p:nvSpPr>
        <p:spPr>
          <a:xfrm>
            <a:off x="5192673" y="1849874"/>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02</a:t>
            </a:r>
            <a:endParaRPr lang="en-US" sz="1450" dirty="0"/>
          </a:p>
        </p:txBody>
      </p:sp>
      <p:sp>
        <p:nvSpPr>
          <p:cNvPr id="8" name="Shape 6"/>
          <p:cNvSpPr/>
          <p:nvPr/>
        </p:nvSpPr>
        <p:spPr>
          <a:xfrm>
            <a:off x="5192673" y="2149197"/>
            <a:ext cx="4244935" cy="22860"/>
          </a:xfrm>
          <a:prstGeom prst="rect">
            <a:avLst/>
          </a:prstGeom>
          <a:solidFill>
            <a:srgbClr val="DA1B2E"/>
          </a:solidFill>
          <a:ln/>
        </p:spPr>
      </p:sp>
      <p:sp>
        <p:nvSpPr>
          <p:cNvPr id="9" name="Text 7"/>
          <p:cNvSpPr/>
          <p:nvPr/>
        </p:nvSpPr>
        <p:spPr>
          <a:xfrm>
            <a:off x="5192673" y="2289691"/>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How CRISPR Works</a:t>
            </a:r>
            <a:endParaRPr lang="en-US" sz="1950" dirty="0"/>
          </a:p>
        </p:txBody>
      </p:sp>
      <p:sp>
        <p:nvSpPr>
          <p:cNvPr id="10" name="Text 8"/>
          <p:cNvSpPr/>
          <p:nvPr/>
        </p:nvSpPr>
        <p:spPr>
          <a:xfrm>
            <a:off x="5192673" y="2715101"/>
            <a:ext cx="4244935"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Molecular mechanism diagrams and editing modalities</a:t>
            </a:r>
            <a:endParaRPr lang="en-US" sz="1450" dirty="0"/>
          </a:p>
        </p:txBody>
      </p:sp>
      <p:sp>
        <p:nvSpPr>
          <p:cNvPr id="11" name="Text 9"/>
          <p:cNvSpPr/>
          <p:nvPr/>
        </p:nvSpPr>
        <p:spPr>
          <a:xfrm>
            <a:off x="9627156" y="1849874"/>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03</a:t>
            </a:r>
            <a:endParaRPr lang="en-US" sz="1450" dirty="0"/>
          </a:p>
        </p:txBody>
      </p:sp>
      <p:sp>
        <p:nvSpPr>
          <p:cNvPr id="12" name="Shape 10"/>
          <p:cNvSpPr/>
          <p:nvPr/>
        </p:nvSpPr>
        <p:spPr>
          <a:xfrm>
            <a:off x="9627156" y="2149197"/>
            <a:ext cx="4244816" cy="22860"/>
          </a:xfrm>
          <a:prstGeom prst="rect">
            <a:avLst/>
          </a:prstGeom>
          <a:solidFill>
            <a:srgbClr val="DA1B2E"/>
          </a:solidFill>
          <a:ln/>
        </p:spPr>
      </p:sp>
      <p:sp>
        <p:nvSpPr>
          <p:cNvPr id="13" name="Text 11"/>
          <p:cNvSpPr/>
          <p:nvPr/>
        </p:nvSpPr>
        <p:spPr>
          <a:xfrm>
            <a:off x="9627156" y="2289691"/>
            <a:ext cx="304942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Breakthroughs Timeline</a:t>
            </a:r>
            <a:endParaRPr lang="en-US" sz="1950" dirty="0"/>
          </a:p>
        </p:txBody>
      </p:sp>
      <p:sp>
        <p:nvSpPr>
          <p:cNvPr id="14" name="Text 12"/>
          <p:cNvSpPr/>
          <p:nvPr/>
        </p:nvSpPr>
        <p:spPr>
          <a:xfrm>
            <a:off x="9627156" y="2715101"/>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Critical milestones from 2012 to first regulatory approvals</a:t>
            </a:r>
            <a:endParaRPr lang="en-US" sz="1450" dirty="0"/>
          </a:p>
        </p:txBody>
      </p:sp>
      <p:sp>
        <p:nvSpPr>
          <p:cNvPr id="15" name="Text 13"/>
          <p:cNvSpPr/>
          <p:nvPr/>
        </p:nvSpPr>
        <p:spPr>
          <a:xfrm>
            <a:off x="758309" y="3653314"/>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04</a:t>
            </a:r>
            <a:endParaRPr lang="en-US" sz="1450" dirty="0"/>
          </a:p>
        </p:txBody>
      </p:sp>
      <p:sp>
        <p:nvSpPr>
          <p:cNvPr id="16" name="Shape 14"/>
          <p:cNvSpPr/>
          <p:nvPr/>
        </p:nvSpPr>
        <p:spPr>
          <a:xfrm>
            <a:off x="758309" y="3952637"/>
            <a:ext cx="4244816" cy="22860"/>
          </a:xfrm>
          <a:prstGeom prst="rect">
            <a:avLst/>
          </a:prstGeom>
          <a:solidFill>
            <a:srgbClr val="DA1B2E"/>
          </a:solidFill>
          <a:ln/>
        </p:spPr>
      </p:sp>
      <p:sp>
        <p:nvSpPr>
          <p:cNvPr id="17" name="Text 15"/>
          <p:cNvSpPr/>
          <p:nvPr/>
        </p:nvSpPr>
        <p:spPr>
          <a:xfrm>
            <a:off x="758309" y="4093131"/>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Delivery Modalities</a:t>
            </a:r>
            <a:endParaRPr lang="en-US" sz="1950" dirty="0"/>
          </a:p>
        </p:txBody>
      </p:sp>
      <p:sp>
        <p:nvSpPr>
          <p:cNvPr id="18" name="Text 16"/>
          <p:cNvSpPr/>
          <p:nvPr/>
        </p:nvSpPr>
        <p:spPr>
          <a:xfrm>
            <a:off x="758309" y="4518541"/>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AAV, LNP, electroporation, and emerging platforms</a:t>
            </a:r>
            <a:endParaRPr lang="en-US" sz="1450" dirty="0"/>
          </a:p>
        </p:txBody>
      </p:sp>
      <p:sp>
        <p:nvSpPr>
          <p:cNvPr id="19" name="Text 17"/>
          <p:cNvSpPr/>
          <p:nvPr/>
        </p:nvSpPr>
        <p:spPr>
          <a:xfrm>
            <a:off x="5192673" y="3653314"/>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05</a:t>
            </a:r>
            <a:endParaRPr lang="en-US" sz="1450" dirty="0"/>
          </a:p>
        </p:txBody>
      </p:sp>
      <p:sp>
        <p:nvSpPr>
          <p:cNvPr id="20" name="Shape 18"/>
          <p:cNvSpPr/>
          <p:nvPr/>
        </p:nvSpPr>
        <p:spPr>
          <a:xfrm>
            <a:off x="5192673" y="3952637"/>
            <a:ext cx="4244935" cy="22860"/>
          </a:xfrm>
          <a:prstGeom prst="rect">
            <a:avLst/>
          </a:prstGeom>
          <a:solidFill>
            <a:srgbClr val="DA1B2E"/>
          </a:solidFill>
          <a:ln/>
        </p:spPr>
      </p:sp>
      <p:sp>
        <p:nvSpPr>
          <p:cNvPr id="21" name="Text 19"/>
          <p:cNvSpPr/>
          <p:nvPr/>
        </p:nvSpPr>
        <p:spPr>
          <a:xfrm>
            <a:off x="5192673" y="4093131"/>
            <a:ext cx="4087297"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Therapeutic Pipeline Landscape</a:t>
            </a:r>
            <a:endParaRPr lang="en-US" sz="1950" dirty="0"/>
          </a:p>
        </p:txBody>
      </p:sp>
      <p:sp>
        <p:nvSpPr>
          <p:cNvPr id="22" name="Text 20"/>
          <p:cNvSpPr/>
          <p:nvPr/>
        </p:nvSpPr>
        <p:spPr>
          <a:xfrm>
            <a:off x="5192673" y="4518541"/>
            <a:ext cx="424493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Programs by disease area and clinical stage</a:t>
            </a:r>
            <a:endParaRPr lang="en-US" sz="1450" dirty="0"/>
          </a:p>
        </p:txBody>
      </p:sp>
      <p:sp>
        <p:nvSpPr>
          <p:cNvPr id="23" name="Text 21"/>
          <p:cNvSpPr/>
          <p:nvPr/>
        </p:nvSpPr>
        <p:spPr>
          <a:xfrm>
            <a:off x="9627156" y="3653314"/>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06</a:t>
            </a:r>
            <a:endParaRPr lang="en-US" sz="1450" dirty="0"/>
          </a:p>
        </p:txBody>
      </p:sp>
      <p:sp>
        <p:nvSpPr>
          <p:cNvPr id="24" name="Shape 22"/>
          <p:cNvSpPr/>
          <p:nvPr/>
        </p:nvSpPr>
        <p:spPr>
          <a:xfrm>
            <a:off x="9627156" y="3952637"/>
            <a:ext cx="4244816" cy="22860"/>
          </a:xfrm>
          <a:prstGeom prst="rect">
            <a:avLst/>
          </a:prstGeom>
          <a:solidFill>
            <a:srgbClr val="DA1B2E"/>
          </a:solidFill>
          <a:ln/>
        </p:spPr>
      </p:sp>
      <p:sp>
        <p:nvSpPr>
          <p:cNvPr id="25" name="Text 23"/>
          <p:cNvSpPr/>
          <p:nvPr/>
        </p:nvSpPr>
        <p:spPr>
          <a:xfrm>
            <a:off x="9627156" y="4093131"/>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Market Outlook</a:t>
            </a:r>
            <a:endParaRPr lang="en-US" sz="1950" dirty="0"/>
          </a:p>
        </p:txBody>
      </p:sp>
      <p:sp>
        <p:nvSpPr>
          <p:cNvPr id="26" name="Text 24"/>
          <p:cNvSpPr/>
          <p:nvPr/>
        </p:nvSpPr>
        <p:spPr>
          <a:xfrm>
            <a:off x="9627156" y="4518541"/>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Revenue projections and segment growth trajectories</a:t>
            </a:r>
            <a:endParaRPr lang="en-US" sz="1450" dirty="0"/>
          </a:p>
        </p:txBody>
      </p:sp>
      <p:sp>
        <p:nvSpPr>
          <p:cNvPr id="27" name="Text 25"/>
          <p:cNvSpPr/>
          <p:nvPr/>
        </p:nvSpPr>
        <p:spPr>
          <a:xfrm>
            <a:off x="758309" y="545675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07</a:t>
            </a:r>
            <a:endParaRPr lang="en-US" sz="1450" dirty="0"/>
          </a:p>
        </p:txBody>
      </p:sp>
      <p:sp>
        <p:nvSpPr>
          <p:cNvPr id="28" name="Shape 26"/>
          <p:cNvSpPr/>
          <p:nvPr/>
        </p:nvSpPr>
        <p:spPr>
          <a:xfrm>
            <a:off x="758309" y="5756077"/>
            <a:ext cx="4244816" cy="22860"/>
          </a:xfrm>
          <a:prstGeom prst="rect">
            <a:avLst/>
          </a:prstGeom>
          <a:solidFill>
            <a:srgbClr val="DA1B2E"/>
          </a:solidFill>
          <a:ln/>
        </p:spPr>
      </p:sp>
      <p:sp>
        <p:nvSpPr>
          <p:cNvPr id="29" name="Text 27"/>
          <p:cNvSpPr/>
          <p:nvPr/>
        </p:nvSpPr>
        <p:spPr>
          <a:xfrm>
            <a:off x="758309" y="5896570"/>
            <a:ext cx="4244816" cy="623411"/>
          </a:xfrm>
          <a:prstGeom prst="rect">
            <a:avLst/>
          </a:prstGeom>
          <a:noFill/>
          <a:ln/>
        </p:spPr>
        <p:txBody>
          <a:bodyPr wrap="squar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Clinical Risks, Ethics &amp; Regulation</a:t>
            </a:r>
            <a:endParaRPr lang="en-US" sz="1950" dirty="0"/>
          </a:p>
        </p:txBody>
      </p:sp>
      <p:sp>
        <p:nvSpPr>
          <p:cNvPr id="30" name="Text 28"/>
          <p:cNvSpPr/>
          <p:nvPr/>
        </p:nvSpPr>
        <p:spPr>
          <a:xfrm>
            <a:off x="758309" y="6633686"/>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Safety frameworks and governance principles</a:t>
            </a:r>
            <a:endParaRPr lang="en-US" sz="1450" dirty="0"/>
          </a:p>
        </p:txBody>
      </p:sp>
      <p:sp>
        <p:nvSpPr>
          <p:cNvPr id="31" name="Text 29"/>
          <p:cNvSpPr/>
          <p:nvPr/>
        </p:nvSpPr>
        <p:spPr>
          <a:xfrm>
            <a:off x="5192673" y="545675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08</a:t>
            </a:r>
            <a:endParaRPr lang="en-US" sz="1450" dirty="0"/>
          </a:p>
        </p:txBody>
      </p:sp>
      <p:sp>
        <p:nvSpPr>
          <p:cNvPr id="32" name="Shape 30"/>
          <p:cNvSpPr/>
          <p:nvPr/>
        </p:nvSpPr>
        <p:spPr>
          <a:xfrm>
            <a:off x="5192673" y="5756077"/>
            <a:ext cx="4244935" cy="22860"/>
          </a:xfrm>
          <a:prstGeom prst="rect">
            <a:avLst/>
          </a:prstGeom>
          <a:solidFill>
            <a:srgbClr val="DA1B2E"/>
          </a:solidFill>
          <a:ln/>
        </p:spPr>
      </p:sp>
      <p:sp>
        <p:nvSpPr>
          <p:cNvPr id="33" name="Text 31"/>
          <p:cNvSpPr/>
          <p:nvPr/>
        </p:nvSpPr>
        <p:spPr>
          <a:xfrm>
            <a:off x="5192673" y="589657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Case Studies</a:t>
            </a:r>
            <a:endParaRPr lang="en-US" sz="1950" dirty="0"/>
          </a:p>
        </p:txBody>
      </p:sp>
      <p:sp>
        <p:nvSpPr>
          <p:cNvPr id="34" name="Text 32"/>
          <p:cNvSpPr/>
          <p:nvPr/>
        </p:nvSpPr>
        <p:spPr>
          <a:xfrm>
            <a:off x="5192673" y="6321981"/>
            <a:ext cx="4244935"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Real-world therapeutic programs and clinical data</a:t>
            </a:r>
            <a:endParaRPr lang="en-US" sz="1450" dirty="0"/>
          </a:p>
        </p:txBody>
      </p:sp>
      <p:sp>
        <p:nvSpPr>
          <p:cNvPr id="35" name="Text 33"/>
          <p:cNvSpPr/>
          <p:nvPr/>
        </p:nvSpPr>
        <p:spPr>
          <a:xfrm>
            <a:off x="9627156" y="545675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09</a:t>
            </a:r>
            <a:endParaRPr lang="en-US" sz="1450" dirty="0"/>
          </a:p>
        </p:txBody>
      </p:sp>
      <p:sp>
        <p:nvSpPr>
          <p:cNvPr id="36" name="Shape 34"/>
          <p:cNvSpPr/>
          <p:nvPr/>
        </p:nvSpPr>
        <p:spPr>
          <a:xfrm>
            <a:off x="9627156" y="5756077"/>
            <a:ext cx="4244816" cy="22860"/>
          </a:xfrm>
          <a:prstGeom prst="rect">
            <a:avLst/>
          </a:prstGeom>
          <a:solidFill>
            <a:srgbClr val="DA1B2E"/>
          </a:solidFill>
          <a:ln/>
        </p:spPr>
      </p:sp>
      <p:sp>
        <p:nvSpPr>
          <p:cNvPr id="37" name="Text 35"/>
          <p:cNvSpPr/>
          <p:nvPr/>
        </p:nvSpPr>
        <p:spPr>
          <a:xfrm>
            <a:off x="9627156" y="5896570"/>
            <a:ext cx="3594497"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What's Next: Future Outlook</a:t>
            </a:r>
            <a:endParaRPr lang="en-US" sz="1950" dirty="0"/>
          </a:p>
        </p:txBody>
      </p:sp>
      <p:sp>
        <p:nvSpPr>
          <p:cNvPr id="38" name="Text 36"/>
          <p:cNvSpPr/>
          <p:nvPr/>
        </p:nvSpPr>
        <p:spPr>
          <a:xfrm>
            <a:off x="9627156" y="6321981"/>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Emerging technologies and access strategies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27077" y="293608"/>
            <a:ext cx="2810113" cy="351234"/>
          </a:xfrm>
          <a:prstGeom prst="rect">
            <a:avLst/>
          </a:prstGeom>
          <a:noFill/>
          <a:ln/>
        </p:spPr>
        <p:txBody>
          <a:bodyPr wrap="none" lIns="0" tIns="0" rIns="0" bIns="0" rtlCol="0" anchor="t"/>
          <a:lstStyle/>
          <a:p>
            <a:pPr algn="l" indent="0" marL="0">
              <a:lnSpc>
                <a:spcPts val="2750"/>
              </a:lnSpc>
              <a:buNone/>
            </a:pPr>
            <a:r>
              <a:rPr lang="en-US" sz="2200" dirty="0">
                <a:solidFill>
                  <a:srgbClr val="1F1E1E"/>
                </a:solidFill>
                <a:latin typeface="Sora Semi Bold" pitchFamily="34" charset="0"/>
                <a:ea typeface="Sora Semi Bold" pitchFamily="34" charset="-122"/>
                <a:cs typeface="Sora Semi Bold" pitchFamily="34" charset="-120"/>
              </a:rPr>
              <a:t>Key Figures</a:t>
            </a:r>
            <a:endParaRPr lang="en-US" sz="2200" dirty="0"/>
          </a:p>
        </p:txBody>
      </p:sp>
      <p:pic>
        <p:nvPicPr>
          <p:cNvPr id="3" name="Image 0" descr="preencoded.png">    </p:cNvPr>
          <p:cNvPicPr>
            <a:picLocks noChangeAspect="1"/>
          </p:cNvPicPr>
          <p:nvPr/>
        </p:nvPicPr>
        <p:blipFill>
          <a:blip r:embed="rId1"/>
          <a:stretch>
            <a:fillRect/>
          </a:stretch>
        </p:blipFill>
        <p:spPr>
          <a:xfrm>
            <a:off x="427077" y="925116"/>
            <a:ext cx="6757868" cy="6757868"/>
          </a:xfrm>
          <a:prstGeom prst="rect">
            <a:avLst/>
          </a:prstGeom>
        </p:spPr>
      </p:pic>
      <p:sp>
        <p:nvSpPr>
          <p:cNvPr id="4" name="Text 1"/>
          <p:cNvSpPr/>
          <p:nvPr/>
        </p:nvSpPr>
        <p:spPr>
          <a:xfrm>
            <a:off x="427077" y="7803118"/>
            <a:ext cx="1874877" cy="210741"/>
          </a:xfrm>
          <a:prstGeom prst="rect">
            <a:avLst/>
          </a:prstGeom>
          <a:noFill/>
          <a:ln/>
        </p:spPr>
        <p:txBody>
          <a:bodyPr wrap="none" lIns="0" tIns="0" rIns="0" bIns="0" rtlCol="0" anchor="t"/>
          <a:lstStyle/>
          <a:p>
            <a:pPr algn="l" indent="0" marL="0">
              <a:lnSpc>
                <a:spcPts val="1650"/>
              </a:lnSpc>
              <a:buNone/>
            </a:pPr>
            <a:r>
              <a:rPr lang="en-US" sz="1300" dirty="0">
                <a:solidFill>
                  <a:srgbClr val="DA1B2E"/>
                </a:solidFill>
                <a:latin typeface="Sora Semi Bold" pitchFamily="34" charset="0"/>
                <a:ea typeface="Sora Semi Bold" pitchFamily="34" charset="-122"/>
                <a:cs typeface="Sora Semi Bold" pitchFamily="34" charset="-120"/>
              </a:rPr>
              <a:t>Jennifer Doudna, PhD</a:t>
            </a:r>
            <a:endParaRPr lang="en-US" sz="1300" dirty="0"/>
          </a:p>
        </p:txBody>
      </p:sp>
      <p:sp>
        <p:nvSpPr>
          <p:cNvPr id="5" name="Text 2"/>
          <p:cNvSpPr/>
          <p:nvPr/>
        </p:nvSpPr>
        <p:spPr>
          <a:xfrm>
            <a:off x="427077" y="8120539"/>
            <a:ext cx="6757868" cy="512564"/>
          </a:xfrm>
          <a:prstGeom prst="rect">
            <a:avLst/>
          </a:prstGeom>
          <a:noFill/>
          <a:ln/>
        </p:spPr>
        <p:txBody>
          <a:bodyPr wrap="squar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UC Berkeley biochemist</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who co-discovered programmable CRISPR-Cas9 genome editing in 2012, fundamentally transforming molecular biology. Beyond the lab bench, Doudna has been a leading voice in governance and ethical discourse surrounding genome editing technologies, convening stakeholders to establish responsible innovation frameworks.</a:t>
            </a:r>
            <a:endParaRPr lang="en-US" sz="800" dirty="0"/>
          </a:p>
        </p:txBody>
      </p:sp>
      <p:sp>
        <p:nvSpPr>
          <p:cNvPr id="6" name="Text 3"/>
          <p:cNvSpPr/>
          <p:nvPr/>
        </p:nvSpPr>
        <p:spPr>
          <a:xfrm>
            <a:off x="427077" y="8729186"/>
            <a:ext cx="6757868" cy="170855"/>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2020 Nobel Prize in Chemistry</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(shared with Emmanuelle Charpentier) recognized the transformative impact of their work.</a:t>
            </a:r>
            <a:endParaRPr lang="en-US" sz="800" dirty="0"/>
          </a:p>
        </p:txBody>
      </p:sp>
      <p:sp>
        <p:nvSpPr>
          <p:cNvPr id="7" name="Text 4"/>
          <p:cNvSpPr/>
          <p:nvPr/>
        </p:nvSpPr>
        <p:spPr>
          <a:xfrm>
            <a:off x="587216" y="9020175"/>
            <a:ext cx="6597729" cy="170855"/>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"This technology gives us a way to rewrite the code of life. With that power comes profound responsibility."</a:t>
            </a:r>
            <a:endParaRPr lang="en-US" sz="800" dirty="0"/>
          </a:p>
        </p:txBody>
      </p:sp>
      <p:sp>
        <p:nvSpPr>
          <p:cNvPr id="8" name="Shape 5"/>
          <p:cNvSpPr/>
          <p:nvPr/>
        </p:nvSpPr>
        <p:spPr>
          <a:xfrm>
            <a:off x="427077" y="9020175"/>
            <a:ext cx="15240" cy="170855"/>
          </a:xfrm>
          <a:prstGeom prst="rect">
            <a:avLst/>
          </a:prstGeom>
          <a:solidFill>
            <a:srgbClr val="DA1B2E"/>
          </a:solidFill>
          <a:ln/>
        </p:spPr>
      </p:sp>
      <p:pic>
        <p:nvPicPr>
          <p:cNvPr id="9" name="Image 1" descr="preencoded.png">    </p:cNvPr>
          <p:cNvPicPr>
            <a:picLocks noChangeAspect="1"/>
          </p:cNvPicPr>
          <p:nvPr/>
        </p:nvPicPr>
        <p:blipFill>
          <a:blip r:embed="rId2"/>
          <a:stretch>
            <a:fillRect/>
          </a:stretch>
        </p:blipFill>
        <p:spPr>
          <a:xfrm>
            <a:off x="7453074" y="925116"/>
            <a:ext cx="6757868" cy="6757868"/>
          </a:xfrm>
          <a:prstGeom prst="rect">
            <a:avLst/>
          </a:prstGeom>
        </p:spPr>
      </p:pic>
      <p:sp>
        <p:nvSpPr>
          <p:cNvPr id="10" name="Text 6"/>
          <p:cNvSpPr/>
          <p:nvPr/>
        </p:nvSpPr>
        <p:spPr>
          <a:xfrm>
            <a:off x="7453074" y="7803118"/>
            <a:ext cx="2564368" cy="210741"/>
          </a:xfrm>
          <a:prstGeom prst="rect">
            <a:avLst/>
          </a:prstGeom>
          <a:noFill/>
          <a:ln/>
        </p:spPr>
        <p:txBody>
          <a:bodyPr wrap="none" lIns="0" tIns="0" rIns="0" bIns="0" rtlCol="0" anchor="t"/>
          <a:lstStyle/>
          <a:p>
            <a:pPr algn="l" indent="0" marL="0">
              <a:lnSpc>
                <a:spcPts val="1650"/>
              </a:lnSpc>
              <a:buNone/>
            </a:pPr>
            <a:r>
              <a:rPr lang="en-US" sz="1300" dirty="0">
                <a:solidFill>
                  <a:srgbClr val="DA1B2E"/>
                </a:solidFill>
                <a:latin typeface="Sora Semi Bold" pitchFamily="34" charset="0"/>
                <a:ea typeface="Sora Semi Bold" pitchFamily="34" charset="-122"/>
                <a:cs typeface="Sora Semi Bold" pitchFamily="34" charset="-120"/>
              </a:rPr>
              <a:t>Emmanuelle Charpentier, PhD</a:t>
            </a:r>
            <a:endParaRPr lang="en-US" sz="1300" dirty="0"/>
          </a:p>
        </p:txBody>
      </p:sp>
      <p:sp>
        <p:nvSpPr>
          <p:cNvPr id="11" name="Text 7"/>
          <p:cNvSpPr/>
          <p:nvPr/>
        </p:nvSpPr>
        <p:spPr>
          <a:xfrm>
            <a:off x="7453074" y="8120539"/>
            <a:ext cx="6757868" cy="512564"/>
          </a:xfrm>
          <a:prstGeom prst="rect">
            <a:avLst/>
          </a:prstGeom>
          <a:noFill/>
          <a:ln/>
        </p:spPr>
        <p:txBody>
          <a:bodyPr wrap="squar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Microbiologist</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whose identification of tracrRNA was pivotal to understanding and engineering the CRISPR-Cas9 system. Her work deciphering the dual-RNA structure enabled the simplified single-guide RNA design that made CRISPR accessible to laboratories worldwide.</a:t>
            </a:r>
            <a:endParaRPr lang="en-US" sz="800" dirty="0"/>
          </a:p>
        </p:txBody>
      </p:sp>
      <p:sp>
        <p:nvSpPr>
          <p:cNvPr id="12" name="Text 8"/>
          <p:cNvSpPr/>
          <p:nvPr/>
        </p:nvSpPr>
        <p:spPr>
          <a:xfrm>
            <a:off x="7453074" y="8729186"/>
            <a:ext cx="6757868" cy="341709"/>
          </a:xfrm>
          <a:prstGeom prst="rect">
            <a:avLst/>
          </a:prstGeom>
          <a:noFill/>
          <a:ln/>
        </p:spPr>
        <p:txBody>
          <a:bodyPr wrap="squar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Founding and scientific leadership</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at the Max Planck Unit for the Science of Pathogens continues to advance precision microbiology and therapeutic development.</a:t>
            </a:r>
            <a:endParaRPr lang="en-US" sz="800" dirty="0"/>
          </a:p>
        </p:txBody>
      </p:sp>
      <p:sp>
        <p:nvSpPr>
          <p:cNvPr id="13" name="Text 9"/>
          <p:cNvSpPr/>
          <p:nvPr/>
        </p:nvSpPr>
        <p:spPr>
          <a:xfrm>
            <a:off x="7613213" y="9191030"/>
            <a:ext cx="6597729" cy="170855"/>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"CRISPR is a simple concept with transformative implications when directed with precision and care."</a:t>
            </a:r>
            <a:endParaRPr lang="en-US" sz="800" dirty="0"/>
          </a:p>
        </p:txBody>
      </p:sp>
      <p:sp>
        <p:nvSpPr>
          <p:cNvPr id="14" name="Shape 10"/>
          <p:cNvSpPr/>
          <p:nvPr/>
        </p:nvSpPr>
        <p:spPr>
          <a:xfrm>
            <a:off x="7453074" y="9191030"/>
            <a:ext cx="15240" cy="170855"/>
          </a:xfrm>
          <a:prstGeom prst="rect">
            <a:avLst/>
          </a:prstGeom>
          <a:solidFill>
            <a:srgbClr val="DA1B2E"/>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9105" y="408146"/>
            <a:ext cx="3020973" cy="377547"/>
          </a:xfrm>
          <a:prstGeom prst="rect">
            <a:avLst/>
          </a:prstGeom>
          <a:noFill/>
          <a:ln/>
        </p:spPr>
        <p:txBody>
          <a:bodyPr wrap="none" lIns="0" tIns="0" rIns="0" bIns="0" rtlCol="0" anchor="t"/>
          <a:lstStyle/>
          <a:p>
            <a:pPr algn="l" indent="0" marL="0">
              <a:lnSpc>
                <a:spcPts val="2950"/>
              </a:lnSpc>
              <a:buNone/>
            </a:pPr>
            <a:r>
              <a:rPr lang="en-US" sz="2350" dirty="0">
                <a:solidFill>
                  <a:srgbClr val="1F1E1E"/>
                </a:solidFill>
                <a:latin typeface="Sora Semi Bold" pitchFamily="34" charset="0"/>
                <a:ea typeface="Sora Semi Bold" pitchFamily="34" charset="-122"/>
                <a:cs typeface="Sora Semi Bold" pitchFamily="34" charset="-120"/>
              </a:rPr>
              <a:t>How CRISPR Works</a:t>
            </a:r>
            <a:endParaRPr lang="en-US" sz="2350" dirty="0"/>
          </a:p>
        </p:txBody>
      </p:sp>
      <p:sp>
        <p:nvSpPr>
          <p:cNvPr id="3" name="Text 1"/>
          <p:cNvSpPr/>
          <p:nvPr/>
        </p:nvSpPr>
        <p:spPr>
          <a:xfrm>
            <a:off x="459105" y="831532"/>
            <a:ext cx="6458426" cy="302062"/>
          </a:xfrm>
          <a:prstGeom prst="rect">
            <a:avLst/>
          </a:prstGeom>
          <a:noFill/>
          <a:ln/>
        </p:spPr>
        <p:txBody>
          <a:bodyPr wrap="none" lIns="0" tIns="0" rIns="0" bIns="0" rtlCol="0" anchor="t"/>
          <a:lstStyle/>
          <a:p>
            <a:pPr algn="l" indent="0" marL="0">
              <a:lnSpc>
                <a:spcPts val="2350"/>
              </a:lnSpc>
              <a:buNone/>
            </a:pPr>
            <a:r>
              <a:rPr lang="en-US" sz="1900" dirty="0">
                <a:solidFill>
                  <a:srgbClr val="1F1E1E"/>
                </a:solidFill>
                <a:latin typeface="Sora Semi Bold" pitchFamily="34" charset="0"/>
                <a:ea typeface="Sora Semi Bold" pitchFamily="34" charset="-122"/>
                <a:cs typeface="Sora Semi Bold" pitchFamily="34" charset="-120"/>
              </a:rPr>
              <a:t>Core Mechanism: Recognition, Cleavage, and Repair</a:t>
            </a:r>
            <a:endParaRPr lang="en-US" sz="1900" dirty="0"/>
          </a:p>
        </p:txBody>
      </p:sp>
      <p:pic>
        <p:nvPicPr>
          <p:cNvPr id="4" name="Image 0" descr="preencoded.png">    </p:cNvPr>
          <p:cNvPicPr>
            <a:picLocks noChangeAspect="1"/>
          </p:cNvPicPr>
          <p:nvPr/>
        </p:nvPicPr>
        <p:blipFill>
          <a:blip r:embed="rId1"/>
          <a:stretch>
            <a:fillRect/>
          </a:stretch>
        </p:blipFill>
        <p:spPr>
          <a:xfrm>
            <a:off x="459105" y="1305758"/>
            <a:ext cx="6856095" cy="459105"/>
          </a:xfrm>
          <a:prstGeom prst="rect">
            <a:avLst/>
          </a:prstGeom>
        </p:spPr>
      </p:pic>
      <p:sp>
        <p:nvSpPr>
          <p:cNvPr id="5" name="Text 2"/>
          <p:cNvSpPr/>
          <p:nvPr/>
        </p:nvSpPr>
        <p:spPr>
          <a:xfrm>
            <a:off x="573881" y="1879640"/>
            <a:ext cx="1510427" cy="188833"/>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Target Selection</a:t>
            </a:r>
            <a:endParaRPr lang="en-US" sz="1150" dirty="0"/>
          </a:p>
        </p:txBody>
      </p:sp>
      <p:sp>
        <p:nvSpPr>
          <p:cNvPr id="6" name="Text 3"/>
          <p:cNvSpPr/>
          <p:nvPr/>
        </p:nvSpPr>
        <p:spPr>
          <a:xfrm>
            <a:off x="573881" y="2137291"/>
            <a:ext cx="6626543" cy="550783"/>
          </a:xfrm>
          <a:prstGeom prst="rect">
            <a:avLst/>
          </a:prstGeom>
          <a:noFill/>
          <a:ln/>
        </p:spPr>
        <p:txBody>
          <a:bodyPr wrap="square" lIns="0" tIns="0" rIns="0" bIns="0" rtlCol="0" anchor="t"/>
          <a:lstStyle/>
          <a:p>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Cas9 scans DNA for a PAM sequence (e.g., NGG). The 20-nucleotide guide RNA (gRNA) base-pairs with the complementary protospacer sequence immediately upstream of the PAM, forming an RNA-DNA heteroduplex that positions the nuclease domains.</a:t>
            </a:r>
            <a:endParaRPr lang="en-US" sz="900" dirty="0"/>
          </a:p>
        </p:txBody>
      </p:sp>
      <p:pic>
        <p:nvPicPr>
          <p:cNvPr id="7" name="Image 1" descr="preencoded.png">    </p:cNvPr>
          <p:cNvPicPr>
            <a:picLocks noChangeAspect="1"/>
          </p:cNvPicPr>
          <p:nvPr/>
        </p:nvPicPr>
        <p:blipFill>
          <a:blip r:embed="rId2"/>
          <a:stretch>
            <a:fillRect/>
          </a:stretch>
        </p:blipFill>
        <p:spPr>
          <a:xfrm>
            <a:off x="7315200" y="1305758"/>
            <a:ext cx="6856095" cy="459105"/>
          </a:xfrm>
          <a:prstGeom prst="rect">
            <a:avLst/>
          </a:prstGeom>
        </p:spPr>
      </p:pic>
      <p:sp>
        <p:nvSpPr>
          <p:cNvPr id="8" name="Text 4"/>
          <p:cNvSpPr/>
          <p:nvPr/>
        </p:nvSpPr>
        <p:spPr>
          <a:xfrm>
            <a:off x="7429976" y="1879640"/>
            <a:ext cx="1510427" cy="188833"/>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Cutting</a:t>
            </a:r>
            <a:endParaRPr lang="en-US" sz="1150" dirty="0"/>
          </a:p>
        </p:txBody>
      </p:sp>
      <p:sp>
        <p:nvSpPr>
          <p:cNvPr id="9" name="Text 5"/>
          <p:cNvSpPr/>
          <p:nvPr/>
        </p:nvSpPr>
        <p:spPr>
          <a:xfrm>
            <a:off x="7429976" y="2137291"/>
            <a:ext cx="6626543" cy="550783"/>
          </a:xfrm>
          <a:prstGeom prst="rect">
            <a:avLst/>
          </a:prstGeom>
          <a:noFill/>
          <a:ln/>
        </p:spPr>
        <p:txBody>
          <a:bodyPr wrap="square" lIns="0" tIns="0" rIns="0" bIns="0" rtlCol="0" anchor="t"/>
          <a:lstStyle/>
          <a:p>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Cas9's HNH domain cleaves the target strand (complementary to gRNA), while the RuvC domain cleaves the non-target strand. This coordinated action creates a blunt-ended double-strand break (DSB) precisely three base pairs upstream of the PAM.</a:t>
            </a:r>
            <a:endParaRPr lang="en-US" sz="900" dirty="0"/>
          </a:p>
        </p:txBody>
      </p:sp>
      <p:pic>
        <p:nvPicPr>
          <p:cNvPr id="10" name="Image 2" descr="preencoded.png">    </p:cNvPr>
          <p:cNvPicPr>
            <a:picLocks noChangeAspect="1"/>
          </p:cNvPicPr>
          <p:nvPr/>
        </p:nvPicPr>
        <p:blipFill>
          <a:blip r:embed="rId3"/>
          <a:stretch>
            <a:fillRect/>
          </a:stretch>
        </p:blipFill>
        <p:spPr>
          <a:xfrm>
            <a:off x="459105" y="2802850"/>
            <a:ext cx="6856095" cy="459105"/>
          </a:xfrm>
          <a:prstGeom prst="rect">
            <a:avLst/>
          </a:prstGeom>
        </p:spPr>
      </p:pic>
      <p:sp>
        <p:nvSpPr>
          <p:cNvPr id="11" name="Text 6"/>
          <p:cNvSpPr/>
          <p:nvPr/>
        </p:nvSpPr>
        <p:spPr>
          <a:xfrm>
            <a:off x="573881" y="3376732"/>
            <a:ext cx="1855946" cy="188833"/>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Repair Pathway A: NHEJ</a:t>
            </a:r>
            <a:endParaRPr lang="en-US" sz="1150" dirty="0"/>
          </a:p>
        </p:txBody>
      </p:sp>
      <p:sp>
        <p:nvSpPr>
          <p:cNvPr id="12" name="Text 7"/>
          <p:cNvSpPr/>
          <p:nvPr/>
        </p:nvSpPr>
        <p:spPr>
          <a:xfrm>
            <a:off x="573881" y="3634383"/>
            <a:ext cx="6626543" cy="550783"/>
          </a:xfrm>
          <a:prstGeom prst="rect">
            <a:avLst/>
          </a:prstGeom>
          <a:noFill/>
          <a:ln/>
        </p:spPr>
        <p:txBody>
          <a:bodyPr wrap="square" lIns="0" tIns="0" rIns="0" bIns="0" rtlCol="0" anchor="t"/>
          <a:lstStyle/>
          <a:p>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Non-homologous end joining is the predominant repair mechanism in most cells. This error-prone pathway ligates broken ends directly, often introducing small insertions or deletions (indels) that cause frameshift mutations and gene knockout.</a:t>
            </a:r>
            <a:endParaRPr lang="en-US" sz="900" dirty="0"/>
          </a:p>
        </p:txBody>
      </p:sp>
      <p:pic>
        <p:nvPicPr>
          <p:cNvPr id="13" name="Image 3" descr="preencoded.png">    </p:cNvPr>
          <p:cNvPicPr>
            <a:picLocks noChangeAspect="1"/>
          </p:cNvPicPr>
          <p:nvPr/>
        </p:nvPicPr>
        <p:blipFill>
          <a:blip r:embed="rId4"/>
          <a:stretch>
            <a:fillRect/>
          </a:stretch>
        </p:blipFill>
        <p:spPr>
          <a:xfrm>
            <a:off x="7315200" y="2802850"/>
            <a:ext cx="6856095" cy="459105"/>
          </a:xfrm>
          <a:prstGeom prst="rect">
            <a:avLst/>
          </a:prstGeom>
        </p:spPr>
      </p:pic>
      <p:sp>
        <p:nvSpPr>
          <p:cNvPr id="14" name="Text 8"/>
          <p:cNvSpPr/>
          <p:nvPr/>
        </p:nvSpPr>
        <p:spPr>
          <a:xfrm>
            <a:off x="7429976" y="3376732"/>
            <a:ext cx="1753910" cy="188833"/>
          </a:xfrm>
          <a:prstGeom prst="rect">
            <a:avLst/>
          </a:prstGeom>
          <a:noFill/>
          <a:ln/>
        </p:spPr>
        <p:txBody>
          <a:bodyPr wrap="none" lIns="0" tIns="0" rIns="0" bIns="0" rtlCol="0" anchor="t"/>
          <a:lstStyle/>
          <a:p>
            <a:pPr algn="l" indent="0" marL="0">
              <a:lnSpc>
                <a:spcPts val="1450"/>
              </a:lnSpc>
              <a:buNone/>
            </a:pPr>
            <a:r>
              <a:rPr lang="en-US" sz="1150" dirty="0">
                <a:solidFill>
                  <a:srgbClr val="3B3535"/>
                </a:solidFill>
                <a:latin typeface="Sora Semi Bold" pitchFamily="34" charset="0"/>
                <a:ea typeface="Sora Semi Bold" pitchFamily="34" charset="-122"/>
                <a:cs typeface="Sora Semi Bold" pitchFamily="34" charset="-120"/>
              </a:rPr>
              <a:t>Repair Pathway B: HDR</a:t>
            </a:r>
            <a:endParaRPr lang="en-US" sz="1150" dirty="0"/>
          </a:p>
        </p:txBody>
      </p:sp>
      <p:sp>
        <p:nvSpPr>
          <p:cNvPr id="15" name="Text 9"/>
          <p:cNvSpPr/>
          <p:nvPr/>
        </p:nvSpPr>
        <p:spPr>
          <a:xfrm>
            <a:off x="7429976" y="3634383"/>
            <a:ext cx="6626543" cy="550783"/>
          </a:xfrm>
          <a:prstGeom prst="rect">
            <a:avLst/>
          </a:prstGeom>
          <a:noFill/>
          <a:ln/>
        </p:spPr>
        <p:txBody>
          <a:bodyPr wrap="square" lIns="0" tIns="0" rIns="0" bIns="0" rtlCol="0" anchor="t"/>
          <a:lstStyle/>
          <a:p>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When a donor DNA template with homology arms is supplied, homology-directed repair can copy precise sequences into the break site. This pathway enables gene correction, knock-ins, and targeted insertions—though it operates primarily in dividing cells and at lower efficiency than NHEJ.</a:t>
            </a:r>
            <a:endParaRPr lang="en-US" sz="900" dirty="0"/>
          </a:p>
        </p:txBody>
      </p:sp>
      <p:sp>
        <p:nvSpPr>
          <p:cNvPr id="16" name="Text 10"/>
          <p:cNvSpPr/>
          <p:nvPr/>
        </p:nvSpPr>
        <p:spPr>
          <a:xfrm>
            <a:off x="459105" y="4472107"/>
            <a:ext cx="4510326" cy="226457"/>
          </a:xfrm>
          <a:prstGeom prst="rect">
            <a:avLst/>
          </a:prstGeom>
          <a:noFill/>
          <a:ln/>
        </p:spPr>
        <p:txBody>
          <a:bodyPr wrap="none" lIns="0" tIns="0" rIns="0" bIns="0" rtlCol="0" anchor="t"/>
          <a:lstStyle/>
          <a:p>
            <a:pPr algn="l" indent="0" marL="0">
              <a:lnSpc>
                <a:spcPts val="1750"/>
              </a:lnSpc>
              <a:buNone/>
            </a:pPr>
            <a:r>
              <a:rPr lang="en-US" sz="1400" dirty="0">
                <a:solidFill>
                  <a:srgbClr val="DA1B2E"/>
                </a:solidFill>
                <a:latin typeface="Sora Semi Bold" pitchFamily="34" charset="0"/>
                <a:ea typeface="Sora Semi Bold" pitchFamily="34" charset="-122"/>
                <a:cs typeface="Sora Semi Bold" pitchFamily="34" charset="-120"/>
              </a:rPr>
              <a:t>Editor Variants: Beyond the Double-Strand Break</a:t>
            </a:r>
            <a:endParaRPr lang="en-US" sz="1400" dirty="0"/>
          </a:p>
        </p:txBody>
      </p:sp>
      <p:sp>
        <p:nvSpPr>
          <p:cNvPr id="17" name="Text 11"/>
          <p:cNvSpPr/>
          <p:nvPr/>
        </p:nvSpPr>
        <p:spPr>
          <a:xfrm>
            <a:off x="459105" y="4985504"/>
            <a:ext cx="1789867" cy="188833"/>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Base Editors (ABE/CBE)</a:t>
            </a:r>
            <a:endParaRPr lang="en-US" sz="1150" dirty="0"/>
          </a:p>
        </p:txBody>
      </p:sp>
      <p:sp>
        <p:nvSpPr>
          <p:cNvPr id="18" name="Text 12"/>
          <p:cNvSpPr/>
          <p:nvPr/>
        </p:nvSpPr>
        <p:spPr>
          <a:xfrm>
            <a:off x="459105" y="5289113"/>
            <a:ext cx="6716078" cy="183594"/>
          </a:xfrm>
          <a:prstGeom prst="rect">
            <a:avLst/>
          </a:prstGeom>
          <a:noFill/>
          <a:ln/>
        </p:spPr>
        <p:txBody>
          <a:bodyPr wrap="none" lIns="0" tIns="0" rIns="0" bIns="0" rtlCol="0" anchor="t"/>
          <a:lstStyle/>
          <a:p>
            <a:pPr algn="l" indent="0" marL="0">
              <a:lnSpc>
                <a:spcPts val="1400"/>
              </a:lnSpc>
              <a:buNone/>
            </a:pPr>
            <a:r>
              <a:rPr lang="en-US" sz="900" b="1" dirty="0">
                <a:solidFill>
                  <a:srgbClr val="3B3535"/>
                </a:solidFill>
                <a:latin typeface="Sora Light" pitchFamily="34" charset="0"/>
                <a:ea typeface="Sora Light" pitchFamily="34" charset="-122"/>
                <a:cs typeface="Sora Light" pitchFamily="34" charset="-120"/>
              </a:rPr>
              <a:t>Architecture:</a:t>
            </a:r>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 Catalytically impaired Cas9 (nCas9 or dCas9) fused to a deaminase enzyme</a:t>
            </a:r>
            <a:endParaRPr lang="en-US" sz="900" dirty="0"/>
          </a:p>
        </p:txBody>
      </p:sp>
      <p:sp>
        <p:nvSpPr>
          <p:cNvPr id="19" name="Text 13"/>
          <p:cNvSpPr/>
          <p:nvPr/>
        </p:nvSpPr>
        <p:spPr>
          <a:xfrm>
            <a:off x="459105" y="5575935"/>
            <a:ext cx="6716078" cy="367189"/>
          </a:xfrm>
          <a:prstGeom prst="rect">
            <a:avLst/>
          </a:prstGeom>
          <a:noFill/>
          <a:ln/>
        </p:spPr>
        <p:txBody>
          <a:bodyPr wrap="square" lIns="0" tIns="0" rIns="0" bIns="0" rtlCol="0" anchor="t"/>
          <a:lstStyle/>
          <a:p>
            <a:pPr algn="l" indent="0" marL="0">
              <a:lnSpc>
                <a:spcPts val="1400"/>
              </a:lnSpc>
              <a:buNone/>
            </a:pPr>
            <a:r>
              <a:rPr lang="en-US" sz="900" b="1" dirty="0">
                <a:solidFill>
                  <a:srgbClr val="3B3535"/>
                </a:solidFill>
                <a:latin typeface="Sora Light" pitchFamily="34" charset="0"/>
                <a:ea typeface="Sora Light" pitchFamily="34" charset="-122"/>
                <a:cs typeface="Sora Light" pitchFamily="34" charset="-120"/>
              </a:rPr>
              <a:t>Mechanism:</a:t>
            </a:r>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 Single-base conversions (A</a:t>
            </a:r>
            <a:pPr algn="l" indent="0" marL="0">
              <a:lnSpc>
                <a:spcPts val="1400"/>
              </a:lnSpc>
              <a:buNone/>
            </a:pPr>
            <a:r>
              <a:rPr lang="en-US" sz="900" dirty="0">
                <a:solidFill>
                  <a:srgbClr val="000000"/>
                </a:solidFill>
                <a:latin typeface="Sora Light" pitchFamily="34" charset="0"/>
                <a:ea typeface="Sora Light" pitchFamily="34" charset="-122"/>
                <a:cs typeface="Sora Light" pitchFamily="34" charset="-120"/>
              </a:rPr>
              <a:t>↔</a:t>
            </a:r>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G via adenine deaminase; C</a:t>
            </a:r>
            <a:pPr algn="l" indent="0" marL="0">
              <a:lnSpc>
                <a:spcPts val="1400"/>
              </a:lnSpc>
              <a:buNone/>
            </a:pPr>
            <a:r>
              <a:rPr lang="en-US" sz="900" dirty="0">
                <a:solidFill>
                  <a:srgbClr val="000000"/>
                </a:solidFill>
                <a:latin typeface="Sora Light" pitchFamily="34" charset="0"/>
                <a:ea typeface="Sora Light" pitchFamily="34" charset="-122"/>
                <a:cs typeface="Sora Light" pitchFamily="34" charset="-120"/>
              </a:rPr>
              <a:t>↔</a:t>
            </a:r>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T via cytosine deaminase) within a narrow editing window, without creating a double-strand break</a:t>
            </a:r>
            <a:endParaRPr lang="en-US" sz="900" dirty="0"/>
          </a:p>
        </p:txBody>
      </p:sp>
      <p:sp>
        <p:nvSpPr>
          <p:cNvPr id="20" name="Text 14"/>
          <p:cNvSpPr/>
          <p:nvPr/>
        </p:nvSpPr>
        <p:spPr>
          <a:xfrm>
            <a:off x="459105" y="6046351"/>
            <a:ext cx="6716078" cy="367189"/>
          </a:xfrm>
          <a:prstGeom prst="rect">
            <a:avLst/>
          </a:prstGeom>
          <a:noFill/>
          <a:ln/>
        </p:spPr>
        <p:txBody>
          <a:bodyPr wrap="square" lIns="0" tIns="0" rIns="0" bIns="0" rtlCol="0" anchor="t"/>
          <a:lstStyle/>
          <a:p>
            <a:pPr algn="l" indent="0" marL="0">
              <a:lnSpc>
                <a:spcPts val="1400"/>
              </a:lnSpc>
              <a:buNone/>
            </a:pPr>
            <a:r>
              <a:rPr lang="en-US" sz="900" b="1" dirty="0">
                <a:solidFill>
                  <a:srgbClr val="3B3535"/>
                </a:solidFill>
                <a:latin typeface="Sora Light" pitchFamily="34" charset="0"/>
                <a:ea typeface="Sora Light" pitchFamily="34" charset="-122"/>
                <a:cs typeface="Sora Light" pitchFamily="34" charset="-120"/>
              </a:rPr>
              <a:t>Advantage:</a:t>
            </a:r>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 Reduced indel formation and lower risk of chromosomal rearrangements; ideal for correcting point mutations</a:t>
            </a:r>
            <a:endParaRPr lang="en-US" sz="900" dirty="0"/>
          </a:p>
        </p:txBody>
      </p:sp>
      <p:sp>
        <p:nvSpPr>
          <p:cNvPr id="21" name="Text 15"/>
          <p:cNvSpPr/>
          <p:nvPr/>
        </p:nvSpPr>
        <p:spPr>
          <a:xfrm>
            <a:off x="7462838" y="4985504"/>
            <a:ext cx="1510427" cy="188833"/>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Prime Editors</a:t>
            </a:r>
            <a:endParaRPr lang="en-US" sz="1150" dirty="0"/>
          </a:p>
        </p:txBody>
      </p:sp>
      <p:sp>
        <p:nvSpPr>
          <p:cNvPr id="22" name="Text 16"/>
          <p:cNvSpPr/>
          <p:nvPr/>
        </p:nvSpPr>
        <p:spPr>
          <a:xfrm>
            <a:off x="7462838" y="5289113"/>
            <a:ext cx="6716078" cy="183594"/>
          </a:xfrm>
          <a:prstGeom prst="rect">
            <a:avLst/>
          </a:prstGeom>
          <a:noFill/>
          <a:ln/>
        </p:spPr>
        <p:txBody>
          <a:bodyPr wrap="none" lIns="0" tIns="0" rIns="0" bIns="0" rtlCol="0" anchor="t"/>
          <a:lstStyle/>
          <a:p>
            <a:pPr algn="l" indent="0" marL="0">
              <a:lnSpc>
                <a:spcPts val="1400"/>
              </a:lnSpc>
              <a:buNone/>
            </a:pPr>
            <a:r>
              <a:rPr lang="en-US" sz="900" b="1" dirty="0">
                <a:solidFill>
                  <a:srgbClr val="3B3535"/>
                </a:solidFill>
                <a:latin typeface="Sora Light" pitchFamily="34" charset="0"/>
                <a:ea typeface="Sora Light" pitchFamily="34" charset="-122"/>
                <a:cs typeface="Sora Light" pitchFamily="34" charset="-120"/>
              </a:rPr>
              <a:t>Architecture:</a:t>
            </a:r>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 nCas9 fused to reverse transcriptase, programmed by a prime editing guide RNA (pegRNA)</a:t>
            </a:r>
            <a:endParaRPr lang="en-US" sz="900" dirty="0"/>
          </a:p>
        </p:txBody>
      </p:sp>
      <p:sp>
        <p:nvSpPr>
          <p:cNvPr id="23" name="Text 17"/>
          <p:cNvSpPr/>
          <p:nvPr/>
        </p:nvSpPr>
        <p:spPr>
          <a:xfrm>
            <a:off x="7462838" y="5575935"/>
            <a:ext cx="6716078" cy="550783"/>
          </a:xfrm>
          <a:prstGeom prst="rect">
            <a:avLst/>
          </a:prstGeom>
          <a:noFill/>
          <a:ln/>
        </p:spPr>
        <p:txBody>
          <a:bodyPr wrap="square" lIns="0" tIns="0" rIns="0" bIns="0" rtlCol="0" anchor="t"/>
          <a:lstStyle/>
          <a:p>
            <a:pPr algn="l" indent="0" marL="0">
              <a:lnSpc>
                <a:spcPts val="1400"/>
              </a:lnSpc>
              <a:buNone/>
            </a:pPr>
            <a:r>
              <a:rPr lang="en-US" sz="900" b="1" dirty="0">
                <a:solidFill>
                  <a:srgbClr val="3B3535"/>
                </a:solidFill>
                <a:latin typeface="Sora Light" pitchFamily="34" charset="0"/>
                <a:ea typeface="Sora Light" pitchFamily="34" charset="-122"/>
                <a:cs typeface="Sora Light" pitchFamily="34" charset="-120"/>
              </a:rPr>
              <a:t>Mechanism:</a:t>
            </a:r>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 The pegRNA encodes both the target site and the desired edit. Reverse transcriptase synthesizes the edited sequence directly onto the nicked strand, enabling small insertions, deletions, or all 12 possible base-to-base conversions</a:t>
            </a:r>
            <a:endParaRPr lang="en-US" sz="900" dirty="0"/>
          </a:p>
        </p:txBody>
      </p:sp>
      <p:sp>
        <p:nvSpPr>
          <p:cNvPr id="24" name="Text 18"/>
          <p:cNvSpPr/>
          <p:nvPr/>
        </p:nvSpPr>
        <p:spPr>
          <a:xfrm>
            <a:off x="7462838" y="6229945"/>
            <a:ext cx="6716078" cy="183594"/>
          </a:xfrm>
          <a:prstGeom prst="rect">
            <a:avLst/>
          </a:prstGeom>
          <a:noFill/>
          <a:ln/>
        </p:spPr>
        <p:txBody>
          <a:bodyPr wrap="none" lIns="0" tIns="0" rIns="0" bIns="0" rtlCol="0" anchor="t"/>
          <a:lstStyle/>
          <a:p>
            <a:pPr algn="l" indent="0" marL="0">
              <a:lnSpc>
                <a:spcPts val="1400"/>
              </a:lnSpc>
              <a:buNone/>
            </a:pPr>
            <a:r>
              <a:rPr lang="en-US" sz="900" b="1" dirty="0">
                <a:solidFill>
                  <a:srgbClr val="3B3535"/>
                </a:solidFill>
                <a:latin typeface="Sora Light" pitchFamily="34" charset="0"/>
                <a:ea typeface="Sora Light" pitchFamily="34" charset="-122"/>
                <a:cs typeface="Sora Light" pitchFamily="34" charset="-120"/>
              </a:rPr>
              <a:t>Advantage:</a:t>
            </a:r>
            <a:pPr algn="l" indent="0" marL="0">
              <a:lnSpc>
                <a:spcPts val="1400"/>
              </a:lnSpc>
              <a:buNone/>
            </a:pPr>
            <a:r>
              <a:rPr lang="en-US" sz="900" dirty="0">
                <a:solidFill>
                  <a:srgbClr val="3B3535"/>
                </a:solidFill>
                <a:latin typeface="Sora Light" pitchFamily="34" charset="0"/>
                <a:ea typeface="Sora Light" pitchFamily="34" charset="-122"/>
                <a:cs typeface="Sora Light" pitchFamily="34" charset="-120"/>
              </a:rPr>
              <a:t> Versatile "search-and-replace" editing with minimal by-products</a:t>
            </a:r>
            <a:endParaRPr lang="en-US" sz="900" dirty="0"/>
          </a:p>
        </p:txBody>
      </p:sp>
      <p:sp>
        <p:nvSpPr>
          <p:cNvPr id="25" name="Shape 19"/>
          <p:cNvSpPr/>
          <p:nvPr/>
        </p:nvSpPr>
        <p:spPr>
          <a:xfrm>
            <a:off x="459105" y="6645831"/>
            <a:ext cx="13712190" cy="1175623"/>
          </a:xfrm>
          <a:prstGeom prst="roundRect">
            <a:avLst>
              <a:gd name="adj" fmla="val 4101"/>
            </a:avLst>
          </a:prstGeom>
          <a:solidFill>
            <a:srgbClr val="F7BBC1"/>
          </a:solidFill>
          <a:ln/>
        </p:spPr>
      </p:sp>
      <p:pic>
        <p:nvPicPr>
          <p:cNvPr id="26" name="Image 4" descr="preencoded.png">    </p:cNvPr>
          <p:cNvPicPr>
            <a:picLocks noChangeAspect="1"/>
          </p:cNvPicPr>
          <p:nvPr/>
        </p:nvPicPr>
        <p:blipFill>
          <a:blip r:embed="rId5"/>
          <a:stretch>
            <a:fillRect/>
          </a:stretch>
        </p:blipFill>
        <p:spPr>
          <a:xfrm>
            <a:off x="573881" y="6794302"/>
            <a:ext cx="188714" cy="150971"/>
          </a:xfrm>
          <a:prstGeom prst="rect">
            <a:avLst/>
          </a:prstGeom>
        </p:spPr>
      </p:pic>
      <p:sp>
        <p:nvSpPr>
          <p:cNvPr id="27" name="Text 20"/>
          <p:cNvSpPr/>
          <p:nvPr/>
        </p:nvSpPr>
        <p:spPr>
          <a:xfrm>
            <a:off x="877372" y="6789301"/>
            <a:ext cx="1510427" cy="188833"/>
          </a:xfrm>
          <a:prstGeom prst="rect">
            <a:avLst/>
          </a:prstGeom>
          <a:noFill/>
          <a:ln/>
        </p:spPr>
        <p:txBody>
          <a:bodyPr wrap="none" lIns="0" tIns="0" rIns="0" bIns="0" rtlCol="0" anchor="t"/>
          <a:lstStyle/>
          <a:p>
            <a:pPr algn="l" indent="0" marL="0">
              <a:lnSpc>
                <a:spcPts val="1450"/>
              </a:lnSpc>
              <a:buNone/>
            </a:pPr>
            <a:r>
              <a:rPr lang="en-US" sz="1150" dirty="0">
                <a:solidFill>
                  <a:srgbClr val="000000"/>
                </a:solidFill>
                <a:latin typeface="Sora Semi Bold" pitchFamily="34" charset="0"/>
                <a:ea typeface="Sora Semi Bold" pitchFamily="34" charset="-122"/>
                <a:cs typeface="Sora Semi Bold" pitchFamily="34" charset="-120"/>
              </a:rPr>
              <a:t>Essential Glossary</a:t>
            </a:r>
            <a:endParaRPr lang="en-US" sz="1150" dirty="0"/>
          </a:p>
        </p:txBody>
      </p:sp>
      <p:sp>
        <p:nvSpPr>
          <p:cNvPr id="28" name="Text 21"/>
          <p:cNvSpPr/>
          <p:nvPr/>
        </p:nvSpPr>
        <p:spPr>
          <a:xfrm>
            <a:off x="877372" y="7092910"/>
            <a:ext cx="13179147" cy="183594"/>
          </a:xfrm>
          <a:prstGeom prst="rect">
            <a:avLst/>
          </a:prstGeom>
          <a:noFill/>
          <a:ln/>
        </p:spPr>
        <p:txBody>
          <a:bodyPr wrap="none" lIns="0" tIns="0" rIns="0" bIns="0" rtlCol="0" anchor="t"/>
          <a:lstStyle/>
          <a:p>
            <a:pPr algn="l" marL="342900" indent="-342900">
              <a:lnSpc>
                <a:spcPts val="1400"/>
              </a:lnSpc>
              <a:buSzPct val="100000"/>
              <a:buChar char="•"/>
            </a:pPr>
            <a:r>
              <a:rPr lang="en-US" sz="900" b="1" dirty="0">
                <a:solidFill>
                  <a:srgbClr val="000000"/>
                </a:solidFill>
                <a:latin typeface="Sora Light" pitchFamily="34" charset="0"/>
                <a:ea typeface="Sora Light" pitchFamily="34" charset="-122"/>
                <a:cs typeface="Sora Light" pitchFamily="34" charset="-120"/>
              </a:rPr>
              <a:t>gRNA (guide RNA):</a:t>
            </a:r>
            <a:pPr algn="l" indent="0" marL="0">
              <a:lnSpc>
                <a:spcPts val="1400"/>
              </a:lnSpc>
              <a:buNone/>
            </a:pPr>
            <a:r>
              <a:rPr lang="en-US" sz="900" dirty="0">
                <a:solidFill>
                  <a:srgbClr val="000000"/>
                </a:solidFill>
                <a:latin typeface="Sora Light" pitchFamily="34" charset="0"/>
                <a:ea typeface="Sora Light" pitchFamily="34" charset="-122"/>
                <a:cs typeface="Sora Light" pitchFamily="34" charset="-120"/>
              </a:rPr>
              <a:t> The programmable RNA molecule that directs the nuclease to a specific DNA sequence via Watson-Crick base pairing</a:t>
            </a:r>
            <a:endParaRPr lang="en-US" sz="900" dirty="0"/>
          </a:p>
        </p:txBody>
      </p:sp>
      <p:sp>
        <p:nvSpPr>
          <p:cNvPr id="29" name="Text 22"/>
          <p:cNvSpPr/>
          <p:nvPr/>
        </p:nvSpPr>
        <p:spPr>
          <a:xfrm>
            <a:off x="877372" y="7316629"/>
            <a:ext cx="13179147" cy="183594"/>
          </a:xfrm>
          <a:prstGeom prst="rect">
            <a:avLst/>
          </a:prstGeom>
          <a:noFill/>
          <a:ln/>
        </p:spPr>
        <p:txBody>
          <a:bodyPr wrap="none" lIns="0" tIns="0" rIns="0" bIns="0" rtlCol="0" anchor="t"/>
          <a:lstStyle/>
          <a:p>
            <a:pPr algn="l" marL="342900" indent="-342900">
              <a:lnSpc>
                <a:spcPts val="1400"/>
              </a:lnSpc>
              <a:buSzPct val="100000"/>
              <a:buChar char="•"/>
            </a:pPr>
            <a:r>
              <a:rPr lang="en-US" sz="900" b="1" dirty="0">
                <a:solidFill>
                  <a:srgbClr val="000000"/>
                </a:solidFill>
                <a:latin typeface="Sora Light" pitchFamily="34" charset="0"/>
                <a:ea typeface="Sora Light" pitchFamily="34" charset="-122"/>
                <a:cs typeface="Sora Light" pitchFamily="34" charset="-120"/>
              </a:rPr>
              <a:t>PAM (Protospacer Adjacent Motif):</a:t>
            </a:r>
            <a:pPr algn="l" indent="0" marL="0">
              <a:lnSpc>
                <a:spcPts val="1400"/>
              </a:lnSpc>
              <a:buNone/>
            </a:pPr>
            <a:r>
              <a:rPr lang="en-US" sz="900" dirty="0">
                <a:solidFill>
                  <a:srgbClr val="000000"/>
                </a:solidFill>
                <a:latin typeface="Sora Light" pitchFamily="34" charset="0"/>
                <a:ea typeface="Sora Light" pitchFamily="34" charset="-122"/>
                <a:cs typeface="Sora Light" pitchFamily="34" charset="-120"/>
              </a:rPr>
              <a:t> A short DNA sequence required for Cas nuclease binding and cleavage; for SpCas9, the PAM is NGG (where N = any nucleotide)</a:t>
            </a:r>
            <a:endParaRPr lang="en-US" sz="900" dirty="0"/>
          </a:p>
        </p:txBody>
      </p:sp>
      <p:sp>
        <p:nvSpPr>
          <p:cNvPr id="30" name="Text 23"/>
          <p:cNvSpPr/>
          <p:nvPr/>
        </p:nvSpPr>
        <p:spPr>
          <a:xfrm>
            <a:off x="877372" y="7540347"/>
            <a:ext cx="13179147" cy="183594"/>
          </a:xfrm>
          <a:prstGeom prst="rect">
            <a:avLst/>
          </a:prstGeom>
          <a:noFill/>
          <a:ln/>
        </p:spPr>
        <p:txBody>
          <a:bodyPr wrap="none" lIns="0" tIns="0" rIns="0" bIns="0" rtlCol="0" anchor="t"/>
          <a:lstStyle/>
          <a:p>
            <a:pPr algn="l" marL="342900" indent="-342900">
              <a:lnSpc>
                <a:spcPts val="1400"/>
              </a:lnSpc>
              <a:buSzPct val="100000"/>
              <a:buChar char="•"/>
            </a:pPr>
            <a:r>
              <a:rPr lang="en-US" sz="900" b="1" dirty="0">
                <a:solidFill>
                  <a:srgbClr val="000000"/>
                </a:solidFill>
                <a:latin typeface="Sora Light" pitchFamily="34" charset="0"/>
                <a:ea typeface="Sora Light" pitchFamily="34" charset="-122"/>
                <a:cs typeface="Sora Light" pitchFamily="34" charset="-120"/>
              </a:rPr>
              <a:t>RNP (Ribonucleoprotein):</a:t>
            </a:r>
            <a:pPr algn="l" indent="0" marL="0">
              <a:lnSpc>
                <a:spcPts val="1400"/>
              </a:lnSpc>
              <a:buNone/>
            </a:pPr>
            <a:r>
              <a:rPr lang="en-US" sz="900" dirty="0">
                <a:solidFill>
                  <a:srgbClr val="000000"/>
                </a:solidFill>
                <a:latin typeface="Sora Light" pitchFamily="34" charset="0"/>
                <a:ea typeface="Sora Light" pitchFamily="34" charset="-122"/>
                <a:cs typeface="Sora Light" pitchFamily="34" charset="-120"/>
              </a:rPr>
              <a:t> A complex of purified Cas protein pre-loaded with guide RNA, used for transient editing with rapid clearance</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6375" y="433149"/>
            <a:ext cx="4234815" cy="432911"/>
          </a:xfrm>
          <a:prstGeom prst="rect">
            <a:avLst/>
          </a:prstGeom>
          <a:noFill/>
          <a:ln/>
        </p:spPr>
        <p:txBody>
          <a:bodyPr wrap="none" lIns="0" tIns="0" rIns="0" bIns="0" rtlCol="0" anchor="t"/>
          <a:lstStyle/>
          <a:p>
            <a:pPr algn="l" indent="0" marL="0">
              <a:lnSpc>
                <a:spcPts val="3400"/>
              </a:lnSpc>
              <a:buNone/>
            </a:pPr>
            <a:r>
              <a:rPr lang="en-US" sz="2700" dirty="0">
                <a:solidFill>
                  <a:srgbClr val="1F1E1E"/>
                </a:solidFill>
                <a:latin typeface="Sora Semi Bold" pitchFamily="34" charset="0"/>
                <a:ea typeface="Sora Semi Bold" pitchFamily="34" charset="-122"/>
                <a:cs typeface="Sora Semi Bold" pitchFamily="34" charset="-120"/>
              </a:rPr>
              <a:t>Breakthroughs Timeline</a:t>
            </a:r>
            <a:endParaRPr lang="en-US" sz="2700" dirty="0"/>
          </a:p>
        </p:txBody>
      </p:sp>
      <p:sp>
        <p:nvSpPr>
          <p:cNvPr id="3" name="Text 1"/>
          <p:cNvSpPr/>
          <p:nvPr/>
        </p:nvSpPr>
        <p:spPr>
          <a:xfrm>
            <a:off x="526375" y="1129189"/>
            <a:ext cx="13577649" cy="210502"/>
          </a:xfrm>
          <a:prstGeom prst="rect">
            <a:avLst/>
          </a:prstGeom>
          <a:noFill/>
          <a:ln/>
        </p:spPr>
        <p:txBody>
          <a:bodyPr wrap="none" lIns="0" tIns="0" rIns="0" bIns="0" rtlCol="0" anchor="t"/>
          <a:lstStyle/>
          <a:p>
            <a:pPr algn="l"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The path from bacterial curiosity to approved medicine unfolded with remarkable speed, driven by elegant science, bold translational bets, and rigorous clinical validation.</a:t>
            </a:r>
            <a:endParaRPr lang="en-US" sz="1000" dirty="0"/>
          </a:p>
        </p:txBody>
      </p:sp>
      <p:sp>
        <p:nvSpPr>
          <p:cNvPr id="4" name="Shape 2"/>
          <p:cNvSpPr/>
          <p:nvPr/>
        </p:nvSpPr>
        <p:spPr>
          <a:xfrm>
            <a:off x="7307580" y="1487686"/>
            <a:ext cx="15240" cy="6308765"/>
          </a:xfrm>
          <a:prstGeom prst="roundRect">
            <a:avLst>
              <a:gd name="adj" fmla="val 362713"/>
            </a:avLst>
          </a:prstGeom>
          <a:solidFill>
            <a:srgbClr val="DFB8BC"/>
          </a:solidFill>
          <a:ln/>
        </p:spPr>
      </p:sp>
      <p:sp>
        <p:nvSpPr>
          <p:cNvPr id="5" name="Shape 3"/>
          <p:cNvSpPr/>
          <p:nvPr/>
        </p:nvSpPr>
        <p:spPr>
          <a:xfrm>
            <a:off x="6787575" y="1628061"/>
            <a:ext cx="394811" cy="15240"/>
          </a:xfrm>
          <a:prstGeom prst="roundRect">
            <a:avLst>
              <a:gd name="adj" fmla="val 362713"/>
            </a:avLst>
          </a:prstGeom>
          <a:solidFill>
            <a:srgbClr val="DFB8BC"/>
          </a:solidFill>
          <a:ln/>
        </p:spPr>
      </p:sp>
      <p:sp>
        <p:nvSpPr>
          <p:cNvPr id="6" name="Shape 4"/>
          <p:cNvSpPr/>
          <p:nvPr/>
        </p:nvSpPr>
        <p:spPr>
          <a:xfrm>
            <a:off x="7167146" y="1487686"/>
            <a:ext cx="296108" cy="296108"/>
          </a:xfrm>
          <a:prstGeom prst="roundRect">
            <a:avLst>
              <a:gd name="adj" fmla="val 18668"/>
            </a:avLst>
          </a:prstGeom>
          <a:solidFill>
            <a:srgbClr val="F9D2D6"/>
          </a:solidFill>
          <a:ln w="7620">
            <a:solidFill>
              <a:srgbClr val="DFB8BC"/>
            </a:solidFill>
            <a:prstDash val="solid"/>
          </a:ln>
        </p:spPr>
      </p:sp>
      <p:sp>
        <p:nvSpPr>
          <p:cNvPr id="7" name="Text 5"/>
          <p:cNvSpPr/>
          <p:nvPr/>
        </p:nvSpPr>
        <p:spPr>
          <a:xfrm>
            <a:off x="7211258" y="1505843"/>
            <a:ext cx="207764" cy="259675"/>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1</a:t>
            </a:r>
            <a:endParaRPr lang="en-US" sz="1600" dirty="0"/>
          </a:p>
        </p:txBody>
      </p:sp>
      <p:sp>
        <p:nvSpPr>
          <p:cNvPr id="8" name="Text 6"/>
          <p:cNvSpPr/>
          <p:nvPr/>
        </p:nvSpPr>
        <p:spPr>
          <a:xfrm>
            <a:off x="2760702" y="1532811"/>
            <a:ext cx="3896439" cy="216337"/>
          </a:xfrm>
          <a:prstGeom prst="rect">
            <a:avLst/>
          </a:prstGeom>
          <a:noFill/>
          <a:ln/>
        </p:spPr>
        <p:txBody>
          <a:bodyPr wrap="none" lIns="0" tIns="0" rIns="0" bIns="0" rtlCol="0" anchor="t"/>
          <a:lstStyle/>
          <a:p>
            <a:pPr algn="r" indent="0" marL="0">
              <a:lnSpc>
                <a:spcPts val="1700"/>
              </a:lnSpc>
              <a:buNone/>
            </a:pPr>
            <a:r>
              <a:rPr lang="en-US" sz="1350" dirty="0">
                <a:solidFill>
                  <a:srgbClr val="DA1B2E"/>
                </a:solidFill>
                <a:latin typeface="Sora Semi Bold" pitchFamily="34" charset="0"/>
                <a:ea typeface="Sora Semi Bold" pitchFamily="34" charset="-122"/>
                <a:cs typeface="Sora Semi Bold" pitchFamily="34" charset="-120"/>
              </a:rPr>
              <a:t>2012</a:t>
            </a:r>
            <a:pPr algn="r"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 — Programmable CRISPR-Cas9 Editing</a:t>
            </a:r>
            <a:endParaRPr lang="en-US" sz="1350" dirty="0"/>
          </a:p>
        </p:txBody>
      </p:sp>
      <p:sp>
        <p:nvSpPr>
          <p:cNvPr id="9" name="Text 7"/>
          <p:cNvSpPr/>
          <p:nvPr/>
        </p:nvSpPr>
        <p:spPr>
          <a:xfrm>
            <a:off x="526375" y="1828086"/>
            <a:ext cx="6130766" cy="842010"/>
          </a:xfrm>
          <a:prstGeom prst="rect">
            <a:avLst/>
          </a:prstGeom>
          <a:noFill/>
          <a:ln/>
        </p:spPr>
        <p:txBody>
          <a:bodyPr wrap="square" lIns="0" tIns="0" rIns="0" bIns="0" rtlCol="0" anchor="t"/>
          <a:lstStyle/>
          <a:p>
            <a:pPr algn="r" indent="0" marL="0">
              <a:lnSpc>
                <a:spcPts val="1650"/>
              </a:lnSpc>
              <a:buNone/>
            </a:pPr>
            <a:r>
              <a:rPr lang="en-US" sz="1000" b="1" dirty="0">
                <a:solidFill>
                  <a:srgbClr val="3B3535"/>
                </a:solidFill>
                <a:latin typeface="Sora Light" pitchFamily="34" charset="0"/>
                <a:ea typeface="Sora Light" pitchFamily="34" charset="-122"/>
                <a:cs typeface="Sora Light" pitchFamily="34" charset="-120"/>
              </a:rPr>
              <a:t>Proof point:</a:t>
            </a:r>
            <a:pPr algn="r"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 In vitro demonstration of RNA-guided DNA cleavage (Jinek et al., </a:t>
            </a:r>
            <a:pPr algn="r" indent="0" marL="0">
              <a:lnSpc>
                <a:spcPts val="1650"/>
              </a:lnSpc>
              <a:buNone/>
            </a:pPr>
            <a:r>
              <a:rPr lang="en-US" sz="1000" i="1" dirty="0">
                <a:solidFill>
                  <a:srgbClr val="3B3535"/>
                </a:solidFill>
                <a:latin typeface="Sora Light" pitchFamily="34" charset="0"/>
                <a:ea typeface="Sora Light" pitchFamily="34" charset="-122"/>
                <a:cs typeface="Sora Light" pitchFamily="34" charset="-120"/>
              </a:rPr>
              <a:t>Science</a:t>
            </a:r>
            <a:pPr algn="r"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 This foundational study showed that tracrRNA and crRNA could be fused into a single-guide RNA, creating a simple two-component system (Cas9 + sgRNA) that could be programmed to cut any DNA sequence adjacent to a PAM.</a:t>
            </a:r>
            <a:endParaRPr lang="en-US" sz="1000" dirty="0"/>
          </a:p>
        </p:txBody>
      </p:sp>
      <p:sp>
        <p:nvSpPr>
          <p:cNvPr id="10" name="Shape 8"/>
          <p:cNvSpPr/>
          <p:nvPr/>
        </p:nvSpPr>
        <p:spPr>
          <a:xfrm>
            <a:off x="7448014" y="2417564"/>
            <a:ext cx="394811" cy="15240"/>
          </a:xfrm>
          <a:prstGeom prst="roundRect">
            <a:avLst>
              <a:gd name="adj" fmla="val 362713"/>
            </a:avLst>
          </a:prstGeom>
          <a:solidFill>
            <a:srgbClr val="DFB8BC"/>
          </a:solidFill>
          <a:ln/>
        </p:spPr>
      </p:sp>
      <p:sp>
        <p:nvSpPr>
          <p:cNvPr id="11" name="Shape 9"/>
          <p:cNvSpPr/>
          <p:nvPr/>
        </p:nvSpPr>
        <p:spPr>
          <a:xfrm>
            <a:off x="7167146" y="2277189"/>
            <a:ext cx="296108" cy="296108"/>
          </a:xfrm>
          <a:prstGeom prst="roundRect">
            <a:avLst>
              <a:gd name="adj" fmla="val 18668"/>
            </a:avLst>
          </a:prstGeom>
          <a:solidFill>
            <a:srgbClr val="F9D2D6"/>
          </a:solidFill>
          <a:ln w="7620">
            <a:solidFill>
              <a:srgbClr val="DFB8BC"/>
            </a:solidFill>
            <a:prstDash val="solid"/>
          </a:ln>
        </p:spPr>
      </p:sp>
      <p:sp>
        <p:nvSpPr>
          <p:cNvPr id="12" name="Text 10"/>
          <p:cNvSpPr/>
          <p:nvPr/>
        </p:nvSpPr>
        <p:spPr>
          <a:xfrm>
            <a:off x="7211258" y="2295346"/>
            <a:ext cx="207764" cy="259675"/>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2</a:t>
            </a:r>
            <a:endParaRPr lang="en-US" sz="1600" dirty="0"/>
          </a:p>
        </p:txBody>
      </p:sp>
      <p:sp>
        <p:nvSpPr>
          <p:cNvPr id="13" name="Text 11"/>
          <p:cNvSpPr/>
          <p:nvPr/>
        </p:nvSpPr>
        <p:spPr>
          <a:xfrm>
            <a:off x="7973258" y="2322314"/>
            <a:ext cx="3050500" cy="216337"/>
          </a:xfrm>
          <a:prstGeom prst="rect">
            <a:avLst/>
          </a:prstGeom>
          <a:noFill/>
          <a:ln/>
        </p:spPr>
        <p:txBody>
          <a:bodyPr wrap="none" lIns="0" tIns="0" rIns="0" bIns="0" rtlCol="0" anchor="t"/>
          <a:lstStyle/>
          <a:p>
            <a:pPr algn="l" indent="0" marL="0">
              <a:lnSpc>
                <a:spcPts val="1700"/>
              </a:lnSpc>
              <a:buNone/>
            </a:pPr>
            <a:r>
              <a:rPr lang="en-US" sz="1350" dirty="0">
                <a:solidFill>
                  <a:srgbClr val="DA1B2E"/>
                </a:solidFill>
                <a:latin typeface="Sora Semi Bold" pitchFamily="34" charset="0"/>
                <a:ea typeface="Sora Semi Bold" pitchFamily="34" charset="-122"/>
                <a:cs typeface="Sora Semi Bold" pitchFamily="34" charset="-120"/>
              </a:rPr>
              <a:t>2013</a:t>
            </a:r>
            <a:pPr algn="l"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 — Editing in Mammalian Cells</a:t>
            </a:r>
            <a:endParaRPr lang="en-US" sz="1350" dirty="0"/>
          </a:p>
        </p:txBody>
      </p:sp>
      <p:sp>
        <p:nvSpPr>
          <p:cNvPr id="14" name="Text 12"/>
          <p:cNvSpPr/>
          <p:nvPr/>
        </p:nvSpPr>
        <p:spPr>
          <a:xfrm>
            <a:off x="7973258" y="2617589"/>
            <a:ext cx="6130766" cy="842010"/>
          </a:xfrm>
          <a:prstGeom prst="rect">
            <a:avLst/>
          </a:prstGeom>
          <a:noFill/>
          <a:ln/>
        </p:spPr>
        <p:txBody>
          <a:bodyPr wrap="square" lIns="0" tIns="0" rIns="0" bIns="0" rtlCol="0" anchor="t"/>
          <a:lstStyle/>
          <a:p>
            <a:pPr algn="l" indent="0" marL="0">
              <a:lnSpc>
                <a:spcPts val="1650"/>
              </a:lnSpc>
              <a:buNone/>
            </a:pPr>
            <a:r>
              <a:rPr lang="en-US" sz="1000" b="1" dirty="0">
                <a:solidFill>
                  <a:srgbClr val="3B3535"/>
                </a:solidFill>
                <a:latin typeface="Sora Light" pitchFamily="34" charset="0"/>
                <a:ea typeface="Sora Light" pitchFamily="34" charset="-122"/>
                <a:cs typeface="Sora Light" pitchFamily="34" charset="-120"/>
              </a:rPr>
              <a:t>Proof point:</a:t>
            </a:r>
            <a:pPr algn="l"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 Multiple labs simultaneously published CRISPR-Cas9 editing in human cells, demonstrating targeted gene disruption and homology-directed repair. This milestone opened therapeutic development, showing the system functions robustly in the complex chromatin environment of eukaryotic nuclei.</a:t>
            </a:r>
            <a:endParaRPr lang="en-US" sz="1000" dirty="0"/>
          </a:p>
        </p:txBody>
      </p:sp>
      <p:sp>
        <p:nvSpPr>
          <p:cNvPr id="15" name="Shape 13"/>
          <p:cNvSpPr/>
          <p:nvPr/>
        </p:nvSpPr>
        <p:spPr>
          <a:xfrm>
            <a:off x="6787575" y="3140273"/>
            <a:ext cx="394811" cy="15240"/>
          </a:xfrm>
          <a:prstGeom prst="roundRect">
            <a:avLst>
              <a:gd name="adj" fmla="val 362713"/>
            </a:avLst>
          </a:prstGeom>
          <a:solidFill>
            <a:srgbClr val="DFB8BC"/>
          </a:solidFill>
          <a:ln/>
        </p:spPr>
      </p:sp>
      <p:sp>
        <p:nvSpPr>
          <p:cNvPr id="16" name="Shape 14"/>
          <p:cNvSpPr/>
          <p:nvPr/>
        </p:nvSpPr>
        <p:spPr>
          <a:xfrm>
            <a:off x="7167146" y="2999899"/>
            <a:ext cx="296108" cy="296108"/>
          </a:xfrm>
          <a:prstGeom prst="roundRect">
            <a:avLst>
              <a:gd name="adj" fmla="val 18668"/>
            </a:avLst>
          </a:prstGeom>
          <a:solidFill>
            <a:srgbClr val="F9D2D6"/>
          </a:solidFill>
          <a:ln w="7620">
            <a:solidFill>
              <a:srgbClr val="DFB8BC"/>
            </a:solidFill>
            <a:prstDash val="solid"/>
          </a:ln>
        </p:spPr>
      </p:sp>
      <p:sp>
        <p:nvSpPr>
          <p:cNvPr id="17" name="Text 15"/>
          <p:cNvSpPr/>
          <p:nvPr/>
        </p:nvSpPr>
        <p:spPr>
          <a:xfrm>
            <a:off x="7211258" y="3018056"/>
            <a:ext cx="207764" cy="259675"/>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3</a:t>
            </a:r>
            <a:endParaRPr lang="en-US" sz="1600" dirty="0"/>
          </a:p>
        </p:txBody>
      </p:sp>
      <p:sp>
        <p:nvSpPr>
          <p:cNvPr id="18" name="Text 16"/>
          <p:cNvSpPr/>
          <p:nvPr/>
        </p:nvSpPr>
        <p:spPr>
          <a:xfrm>
            <a:off x="3859173" y="3045023"/>
            <a:ext cx="2797969" cy="216337"/>
          </a:xfrm>
          <a:prstGeom prst="rect">
            <a:avLst/>
          </a:prstGeom>
          <a:noFill/>
          <a:ln/>
        </p:spPr>
        <p:txBody>
          <a:bodyPr wrap="none" lIns="0" tIns="0" rIns="0" bIns="0" rtlCol="0" anchor="t"/>
          <a:lstStyle/>
          <a:p>
            <a:pPr algn="r" indent="0" marL="0">
              <a:lnSpc>
                <a:spcPts val="1700"/>
              </a:lnSpc>
              <a:buNone/>
            </a:pPr>
            <a:r>
              <a:rPr lang="en-US" sz="1350" dirty="0">
                <a:solidFill>
                  <a:srgbClr val="DA1B2E"/>
                </a:solidFill>
                <a:latin typeface="Sora Semi Bold" pitchFamily="34" charset="0"/>
                <a:ea typeface="Sora Semi Bold" pitchFamily="34" charset="-122"/>
                <a:cs typeface="Sora Semi Bold" pitchFamily="34" charset="-120"/>
              </a:rPr>
              <a:t>2016</a:t>
            </a:r>
            <a:pPr algn="r"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 — Base Editing Introduced</a:t>
            </a:r>
            <a:endParaRPr lang="en-US" sz="1350" dirty="0"/>
          </a:p>
        </p:txBody>
      </p:sp>
      <p:sp>
        <p:nvSpPr>
          <p:cNvPr id="19" name="Text 17"/>
          <p:cNvSpPr/>
          <p:nvPr/>
        </p:nvSpPr>
        <p:spPr>
          <a:xfrm>
            <a:off x="526375" y="3340298"/>
            <a:ext cx="6130766" cy="842010"/>
          </a:xfrm>
          <a:prstGeom prst="rect">
            <a:avLst/>
          </a:prstGeom>
          <a:noFill/>
          <a:ln/>
        </p:spPr>
        <p:txBody>
          <a:bodyPr wrap="square" lIns="0" tIns="0" rIns="0" bIns="0" rtlCol="0" anchor="t"/>
          <a:lstStyle/>
          <a:p>
            <a:pPr algn="r" indent="0" marL="0">
              <a:lnSpc>
                <a:spcPts val="1650"/>
              </a:lnSpc>
              <a:buNone/>
            </a:pPr>
            <a:r>
              <a:rPr lang="en-US" sz="1000" b="1" dirty="0">
                <a:solidFill>
                  <a:srgbClr val="3B3535"/>
                </a:solidFill>
                <a:latin typeface="Sora Light" pitchFamily="34" charset="0"/>
                <a:ea typeface="Sora Light" pitchFamily="34" charset="-122"/>
                <a:cs typeface="Sora Light" pitchFamily="34" charset="-120"/>
              </a:rPr>
              <a:t>Proof point:</a:t>
            </a:r>
            <a:pPr algn="r"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 David Liu's lab unveiled cytosine and adenine base editors (CBE, ABE), expanding the toolkit to enable single-nucleotide changes without double-strand breaks. This innovation dramatically reduced indel by-products and addressed ~60% of known pathogenic point mutations.</a:t>
            </a:r>
            <a:endParaRPr lang="en-US" sz="1000" dirty="0"/>
          </a:p>
        </p:txBody>
      </p:sp>
      <p:sp>
        <p:nvSpPr>
          <p:cNvPr id="20" name="Shape 18"/>
          <p:cNvSpPr/>
          <p:nvPr/>
        </p:nvSpPr>
        <p:spPr>
          <a:xfrm>
            <a:off x="7448014" y="3863102"/>
            <a:ext cx="394811" cy="15240"/>
          </a:xfrm>
          <a:prstGeom prst="roundRect">
            <a:avLst>
              <a:gd name="adj" fmla="val 362713"/>
            </a:avLst>
          </a:prstGeom>
          <a:solidFill>
            <a:srgbClr val="DFB8BC"/>
          </a:solidFill>
          <a:ln/>
        </p:spPr>
      </p:sp>
      <p:sp>
        <p:nvSpPr>
          <p:cNvPr id="21" name="Shape 19"/>
          <p:cNvSpPr/>
          <p:nvPr/>
        </p:nvSpPr>
        <p:spPr>
          <a:xfrm>
            <a:off x="7167146" y="3722727"/>
            <a:ext cx="296108" cy="296108"/>
          </a:xfrm>
          <a:prstGeom prst="roundRect">
            <a:avLst>
              <a:gd name="adj" fmla="val 18668"/>
            </a:avLst>
          </a:prstGeom>
          <a:solidFill>
            <a:srgbClr val="F9D2D6"/>
          </a:solidFill>
          <a:ln w="7620">
            <a:solidFill>
              <a:srgbClr val="DFB8BC"/>
            </a:solidFill>
            <a:prstDash val="solid"/>
          </a:ln>
        </p:spPr>
      </p:sp>
      <p:sp>
        <p:nvSpPr>
          <p:cNvPr id="22" name="Text 20"/>
          <p:cNvSpPr/>
          <p:nvPr/>
        </p:nvSpPr>
        <p:spPr>
          <a:xfrm>
            <a:off x="7211258" y="3740884"/>
            <a:ext cx="207764" cy="259675"/>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4</a:t>
            </a:r>
            <a:endParaRPr lang="en-US" sz="1600" dirty="0"/>
          </a:p>
        </p:txBody>
      </p:sp>
      <p:sp>
        <p:nvSpPr>
          <p:cNvPr id="23" name="Text 21"/>
          <p:cNvSpPr/>
          <p:nvPr/>
        </p:nvSpPr>
        <p:spPr>
          <a:xfrm>
            <a:off x="7973258" y="3767852"/>
            <a:ext cx="2686883" cy="216337"/>
          </a:xfrm>
          <a:prstGeom prst="rect">
            <a:avLst/>
          </a:prstGeom>
          <a:noFill/>
          <a:ln/>
        </p:spPr>
        <p:txBody>
          <a:bodyPr wrap="none" lIns="0" tIns="0" rIns="0" bIns="0" rtlCol="0" anchor="t"/>
          <a:lstStyle/>
          <a:p>
            <a:pPr algn="l" indent="0" marL="0">
              <a:lnSpc>
                <a:spcPts val="1700"/>
              </a:lnSpc>
              <a:buNone/>
            </a:pPr>
            <a:r>
              <a:rPr lang="en-US" sz="1350" dirty="0">
                <a:solidFill>
                  <a:srgbClr val="DA1B2E"/>
                </a:solidFill>
                <a:latin typeface="Sora Semi Bold" pitchFamily="34" charset="0"/>
                <a:ea typeface="Sora Semi Bold" pitchFamily="34" charset="-122"/>
                <a:cs typeface="Sora Semi Bold" pitchFamily="34" charset="-120"/>
              </a:rPr>
              <a:t>2019</a:t>
            </a:r>
            <a:pPr algn="l"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 — Prime Editing Unveiled</a:t>
            </a:r>
            <a:endParaRPr lang="en-US" sz="1350" dirty="0"/>
          </a:p>
        </p:txBody>
      </p:sp>
      <p:sp>
        <p:nvSpPr>
          <p:cNvPr id="24" name="Text 22"/>
          <p:cNvSpPr/>
          <p:nvPr/>
        </p:nvSpPr>
        <p:spPr>
          <a:xfrm>
            <a:off x="7973258" y="4063127"/>
            <a:ext cx="6130766" cy="842010"/>
          </a:xfrm>
          <a:prstGeom prst="rect">
            <a:avLst/>
          </a:prstGeom>
          <a:noFill/>
          <a:ln/>
        </p:spPr>
        <p:txBody>
          <a:bodyPr wrap="square" lIns="0" tIns="0" rIns="0" bIns="0" rtlCol="0" anchor="t"/>
          <a:lstStyle/>
          <a:p>
            <a:pPr algn="l" indent="0" marL="0">
              <a:lnSpc>
                <a:spcPts val="1650"/>
              </a:lnSpc>
              <a:buNone/>
            </a:pPr>
            <a:r>
              <a:rPr lang="en-US" sz="1000" b="1" dirty="0">
                <a:solidFill>
                  <a:srgbClr val="3B3535"/>
                </a:solidFill>
                <a:latin typeface="Sora Light" pitchFamily="34" charset="0"/>
                <a:ea typeface="Sora Light" pitchFamily="34" charset="-122"/>
                <a:cs typeface="Sora Light" pitchFamily="34" charset="-120"/>
              </a:rPr>
              <a:t>Proof point:</a:t>
            </a:r>
            <a:pPr algn="l"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 Prime editing enabled versatile insertions, deletions, and all 12 base-to-base conversions without requiring donor DNA or double-strand breaks. Early demonstrations showed correction of disease mutations in primary human cells with minimal off-target effects.</a:t>
            </a:r>
            <a:endParaRPr lang="en-US" sz="1000" dirty="0"/>
          </a:p>
        </p:txBody>
      </p:sp>
      <p:sp>
        <p:nvSpPr>
          <p:cNvPr id="25" name="Shape 23"/>
          <p:cNvSpPr/>
          <p:nvPr/>
        </p:nvSpPr>
        <p:spPr>
          <a:xfrm>
            <a:off x="6787575" y="4585930"/>
            <a:ext cx="394811" cy="15240"/>
          </a:xfrm>
          <a:prstGeom prst="roundRect">
            <a:avLst>
              <a:gd name="adj" fmla="val 362713"/>
            </a:avLst>
          </a:prstGeom>
          <a:solidFill>
            <a:srgbClr val="DFB8BC"/>
          </a:solidFill>
          <a:ln/>
        </p:spPr>
      </p:sp>
      <p:sp>
        <p:nvSpPr>
          <p:cNvPr id="26" name="Shape 24"/>
          <p:cNvSpPr/>
          <p:nvPr/>
        </p:nvSpPr>
        <p:spPr>
          <a:xfrm>
            <a:off x="7167146" y="4445556"/>
            <a:ext cx="296108" cy="296108"/>
          </a:xfrm>
          <a:prstGeom prst="roundRect">
            <a:avLst>
              <a:gd name="adj" fmla="val 18668"/>
            </a:avLst>
          </a:prstGeom>
          <a:solidFill>
            <a:srgbClr val="F9D2D6"/>
          </a:solidFill>
          <a:ln w="7620">
            <a:solidFill>
              <a:srgbClr val="DFB8BC"/>
            </a:solidFill>
            <a:prstDash val="solid"/>
          </a:ln>
        </p:spPr>
      </p:sp>
      <p:sp>
        <p:nvSpPr>
          <p:cNvPr id="27" name="Text 25"/>
          <p:cNvSpPr/>
          <p:nvPr/>
        </p:nvSpPr>
        <p:spPr>
          <a:xfrm>
            <a:off x="7211258" y="4463713"/>
            <a:ext cx="207764" cy="259675"/>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5</a:t>
            </a:r>
            <a:endParaRPr lang="en-US" sz="1600" dirty="0"/>
          </a:p>
        </p:txBody>
      </p:sp>
      <p:sp>
        <p:nvSpPr>
          <p:cNvPr id="28" name="Text 26"/>
          <p:cNvSpPr/>
          <p:nvPr/>
        </p:nvSpPr>
        <p:spPr>
          <a:xfrm>
            <a:off x="3755827" y="4490680"/>
            <a:ext cx="2901315" cy="216337"/>
          </a:xfrm>
          <a:prstGeom prst="rect">
            <a:avLst/>
          </a:prstGeom>
          <a:noFill/>
          <a:ln/>
        </p:spPr>
        <p:txBody>
          <a:bodyPr wrap="none" lIns="0" tIns="0" rIns="0" bIns="0" rtlCol="0" anchor="t"/>
          <a:lstStyle/>
          <a:p>
            <a:pPr algn="r" indent="0" marL="0">
              <a:lnSpc>
                <a:spcPts val="1700"/>
              </a:lnSpc>
              <a:buNone/>
            </a:pPr>
            <a:r>
              <a:rPr lang="en-US" sz="1350" dirty="0">
                <a:solidFill>
                  <a:srgbClr val="DA1B2E"/>
                </a:solidFill>
                <a:latin typeface="Sora Semi Bold" pitchFamily="34" charset="0"/>
                <a:ea typeface="Sora Semi Bold" pitchFamily="34" charset="-122"/>
                <a:cs typeface="Sora Semi Bold" pitchFamily="34" charset="-120"/>
              </a:rPr>
              <a:t>2020</a:t>
            </a:r>
            <a:pPr algn="r"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 — Nobel Prize in Chemistry</a:t>
            </a:r>
            <a:endParaRPr lang="en-US" sz="1350" dirty="0"/>
          </a:p>
        </p:txBody>
      </p:sp>
      <p:sp>
        <p:nvSpPr>
          <p:cNvPr id="29" name="Text 27"/>
          <p:cNvSpPr/>
          <p:nvPr/>
        </p:nvSpPr>
        <p:spPr>
          <a:xfrm>
            <a:off x="526375" y="4785955"/>
            <a:ext cx="6130766" cy="842010"/>
          </a:xfrm>
          <a:prstGeom prst="rect">
            <a:avLst/>
          </a:prstGeom>
          <a:noFill/>
          <a:ln/>
        </p:spPr>
        <p:txBody>
          <a:bodyPr wrap="square" lIns="0" tIns="0" rIns="0" bIns="0" rtlCol="0" anchor="t"/>
          <a:lstStyle/>
          <a:p>
            <a:pPr algn="r" indent="0" marL="0">
              <a:lnSpc>
                <a:spcPts val="1650"/>
              </a:lnSpc>
              <a:buNone/>
            </a:pPr>
            <a:r>
              <a:rPr lang="en-US" sz="1000" b="1" dirty="0">
                <a:solidFill>
                  <a:srgbClr val="3B3535"/>
                </a:solidFill>
                <a:latin typeface="Sora Light" pitchFamily="34" charset="0"/>
                <a:ea typeface="Sora Light" pitchFamily="34" charset="-122"/>
                <a:cs typeface="Sora Light" pitchFamily="34" charset="-120"/>
              </a:rPr>
              <a:t>Proof point:</a:t>
            </a:r>
            <a:pPr algn="r"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 The Royal Swedish Academy of Sciences awarded Doudna and Charpentier the Nobel Prize for CRISPR-Cas9, recognizing the technology's "revolutionary impact" on life sciences and medicine. This acknowledgment came less than a decade after the initial publication—unprecedented speed for Nobel recognition.</a:t>
            </a:r>
            <a:endParaRPr lang="en-US" sz="1000" dirty="0"/>
          </a:p>
        </p:txBody>
      </p:sp>
      <p:sp>
        <p:nvSpPr>
          <p:cNvPr id="30" name="Shape 28"/>
          <p:cNvSpPr/>
          <p:nvPr/>
        </p:nvSpPr>
        <p:spPr>
          <a:xfrm>
            <a:off x="7448014" y="5308759"/>
            <a:ext cx="394811" cy="15240"/>
          </a:xfrm>
          <a:prstGeom prst="roundRect">
            <a:avLst>
              <a:gd name="adj" fmla="val 362713"/>
            </a:avLst>
          </a:prstGeom>
          <a:solidFill>
            <a:srgbClr val="DFB8BC"/>
          </a:solidFill>
          <a:ln/>
        </p:spPr>
      </p:sp>
      <p:sp>
        <p:nvSpPr>
          <p:cNvPr id="31" name="Shape 29"/>
          <p:cNvSpPr/>
          <p:nvPr/>
        </p:nvSpPr>
        <p:spPr>
          <a:xfrm>
            <a:off x="7167146" y="5168384"/>
            <a:ext cx="296108" cy="296108"/>
          </a:xfrm>
          <a:prstGeom prst="roundRect">
            <a:avLst>
              <a:gd name="adj" fmla="val 18668"/>
            </a:avLst>
          </a:prstGeom>
          <a:solidFill>
            <a:srgbClr val="F9D2D6"/>
          </a:solidFill>
          <a:ln w="7620">
            <a:solidFill>
              <a:srgbClr val="DFB8BC"/>
            </a:solidFill>
            <a:prstDash val="solid"/>
          </a:ln>
        </p:spPr>
      </p:sp>
      <p:sp>
        <p:nvSpPr>
          <p:cNvPr id="32" name="Text 30"/>
          <p:cNvSpPr/>
          <p:nvPr/>
        </p:nvSpPr>
        <p:spPr>
          <a:xfrm>
            <a:off x="7211258" y="5186541"/>
            <a:ext cx="207764" cy="259675"/>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6</a:t>
            </a:r>
            <a:endParaRPr lang="en-US" sz="1600" dirty="0"/>
          </a:p>
        </p:txBody>
      </p:sp>
      <p:sp>
        <p:nvSpPr>
          <p:cNvPr id="33" name="Text 31"/>
          <p:cNvSpPr/>
          <p:nvPr/>
        </p:nvSpPr>
        <p:spPr>
          <a:xfrm>
            <a:off x="7973258" y="5213509"/>
            <a:ext cx="3162895" cy="216337"/>
          </a:xfrm>
          <a:prstGeom prst="rect">
            <a:avLst/>
          </a:prstGeom>
          <a:noFill/>
          <a:ln/>
        </p:spPr>
        <p:txBody>
          <a:bodyPr wrap="none" lIns="0" tIns="0" rIns="0" bIns="0" rtlCol="0" anchor="t"/>
          <a:lstStyle/>
          <a:p>
            <a:pPr algn="l" indent="0" marL="0">
              <a:lnSpc>
                <a:spcPts val="1700"/>
              </a:lnSpc>
              <a:buNone/>
            </a:pPr>
            <a:r>
              <a:rPr lang="en-US" sz="1350" dirty="0">
                <a:solidFill>
                  <a:srgbClr val="DA1B2E"/>
                </a:solidFill>
                <a:latin typeface="Sora Semi Bold" pitchFamily="34" charset="0"/>
                <a:ea typeface="Sora Semi Bold" pitchFamily="34" charset="-122"/>
                <a:cs typeface="Sora Semi Bold" pitchFamily="34" charset="-120"/>
              </a:rPr>
              <a:t>2021</a:t>
            </a:r>
            <a:pPr algn="l"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 — First In Vivo CRISPR Infusion</a:t>
            </a:r>
            <a:endParaRPr lang="en-US" sz="1350" dirty="0"/>
          </a:p>
        </p:txBody>
      </p:sp>
      <p:sp>
        <p:nvSpPr>
          <p:cNvPr id="34" name="Text 32"/>
          <p:cNvSpPr/>
          <p:nvPr/>
        </p:nvSpPr>
        <p:spPr>
          <a:xfrm>
            <a:off x="7973258" y="5508784"/>
            <a:ext cx="6130766" cy="842010"/>
          </a:xfrm>
          <a:prstGeom prst="rect">
            <a:avLst/>
          </a:prstGeom>
          <a:noFill/>
          <a:ln/>
        </p:spPr>
        <p:txBody>
          <a:bodyPr wrap="square" lIns="0" tIns="0" rIns="0" bIns="0" rtlCol="0" anchor="t"/>
          <a:lstStyle/>
          <a:p>
            <a:pPr algn="l" indent="0" marL="0">
              <a:lnSpc>
                <a:spcPts val="1650"/>
              </a:lnSpc>
              <a:buNone/>
            </a:pPr>
            <a:r>
              <a:rPr lang="en-US" sz="1000" b="1" dirty="0">
                <a:solidFill>
                  <a:srgbClr val="3B3535"/>
                </a:solidFill>
                <a:latin typeface="Sora Light" pitchFamily="34" charset="0"/>
                <a:ea typeface="Sora Light" pitchFamily="34" charset="-122"/>
                <a:cs typeface="Sora Light" pitchFamily="34" charset="-120"/>
              </a:rPr>
              <a:t>Proof point:</a:t>
            </a:r>
            <a:pPr algn="l"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 Intellia's NTLA-2001 program for ATTR amyloidosis demonstrated dose-dependent TTR protein reduction (up to ~90%) after a single intravenous dose of lipid nanoparticle-formulated Cas9 mRNA and guide RNA. This landmark study proved systemically delivered CRISPR could edit human hepatocytes in situ.</a:t>
            </a:r>
            <a:endParaRPr lang="en-US" sz="1000" dirty="0"/>
          </a:p>
        </p:txBody>
      </p:sp>
      <p:sp>
        <p:nvSpPr>
          <p:cNvPr id="35" name="Shape 33"/>
          <p:cNvSpPr/>
          <p:nvPr/>
        </p:nvSpPr>
        <p:spPr>
          <a:xfrm>
            <a:off x="6787575" y="6031587"/>
            <a:ext cx="394811" cy="15240"/>
          </a:xfrm>
          <a:prstGeom prst="roundRect">
            <a:avLst>
              <a:gd name="adj" fmla="val 362713"/>
            </a:avLst>
          </a:prstGeom>
          <a:solidFill>
            <a:srgbClr val="DFB8BC"/>
          </a:solidFill>
          <a:ln/>
        </p:spPr>
      </p:sp>
      <p:sp>
        <p:nvSpPr>
          <p:cNvPr id="36" name="Shape 34"/>
          <p:cNvSpPr/>
          <p:nvPr/>
        </p:nvSpPr>
        <p:spPr>
          <a:xfrm>
            <a:off x="7167146" y="5891213"/>
            <a:ext cx="296108" cy="296108"/>
          </a:xfrm>
          <a:prstGeom prst="roundRect">
            <a:avLst>
              <a:gd name="adj" fmla="val 18668"/>
            </a:avLst>
          </a:prstGeom>
          <a:solidFill>
            <a:srgbClr val="F9D2D6"/>
          </a:solidFill>
          <a:ln w="7620">
            <a:solidFill>
              <a:srgbClr val="DFB8BC"/>
            </a:solidFill>
            <a:prstDash val="solid"/>
          </a:ln>
        </p:spPr>
      </p:sp>
      <p:sp>
        <p:nvSpPr>
          <p:cNvPr id="37" name="Text 35"/>
          <p:cNvSpPr/>
          <p:nvPr/>
        </p:nvSpPr>
        <p:spPr>
          <a:xfrm>
            <a:off x="7211258" y="5909370"/>
            <a:ext cx="207764" cy="259675"/>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7</a:t>
            </a:r>
            <a:endParaRPr lang="en-US" sz="1600" dirty="0"/>
          </a:p>
        </p:txBody>
      </p:sp>
      <p:sp>
        <p:nvSpPr>
          <p:cNvPr id="38" name="Text 36"/>
          <p:cNvSpPr/>
          <p:nvPr/>
        </p:nvSpPr>
        <p:spPr>
          <a:xfrm>
            <a:off x="3059430" y="5936337"/>
            <a:ext cx="3597712" cy="216337"/>
          </a:xfrm>
          <a:prstGeom prst="rect">
            <a:avLst/>
          </a:prstGeom>
          <a:noFill/>
          <a:ln/>
        </p:spPr>
        <p:txBody>
          <a:bodyPr wrap="none" lIns="0" tIns="0" rIns="0" bIns="0" rtlCol="0" anchor="t"/>
          <a:lstStyle/>
          <a:p>
            <a:pPr algn="r" indent="0" marL="0">
              <a:lnSpc>
                <a:spcPts val="1700"/>
              </a:lnSpc>
              <a:buNone/>
            </a:pPr>
            <a:r>
              <a:rPr lang="en-US" sz="1350" dirty="0">
                <a:solidFill>
                  <a:srgbClr val="DA1B2E"/>
                </a:solidFill>
                <a:latin typeface="Sora Semi Bold" pitchFamily="34" charset="0"/>
                <a:ea typeface="Sora Semi Bold" pitchFamily="34" charset="-122"/>
                <a:cs typeface="Sora Semi Bold" pitchFamily="34" charset="-120"/>
              </a:rPr>
              <a:t>2022</a:t>
            </a:r>
            <a:pPr algn="r"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 — First In-Human Base Editing Data</a:t>
            </a:r>
            <a:endParaRPr lang="en-US" sz="1350" dirty="0"/>
          </a:p>
        </p:txBody>
      </p:sp>
      <p:sp>
        <p:nvSpPr>
          <p:cNvPr id="39" name="Text 37"/>
          <p:cNvSpPr/>
          <p:nvPr/>
        </p:nvSpPr>
        <p:spPr>
          <a:xfrm>
            <a:off x="526375" y="6231612"/>
            <a:ext cx="6130766" cy="631507"/>
          </a:xfrm>
          <a:prstGeom prst="rect">
            <a:avLst/>
          </a:prstGeom>
          <a:noFill/>
          <a:ln/>
        </p:spPr>
        <p:txBody>
          <a:bodyPr wrap="square" lIns="0" tIns="0" rIns="0" bIns="0" rtlCol="0" anchor="t"/>
          <a:lstStyle/>
          <a:p>
            <a:pPr algn="r" indent="0" marL="0">
              <a:lnSpc>
                <a:spcPts val="1650"/>
              </a:lnSpc>
              <a:buNone/>
            </a:pPr>
            <a:r>
              <a:rPr lang="en-US" sz="1000" b="1" dirty="0">
                <a:solidFill>
                  <a:srgbClr val="3B3535"/>
                </a:solidFill>
                <a:latin typeface="Sora Light" pitchFamily="34" charset="0"/>
                <a:ea typeface="Sora Light" pitchFamily="34" charset="-122"/>
                <a:cs typeface="Sora Light" pitchFamily="34" charset="-120"/>
              </a:rPr>
              <a:t>Proof point:</a:t>
            </a:r>
            <a:pPr algn="r"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 Verve Therapeutics reported clinical data from VERVE-101, an in vivo adenine base editor targeting PCSK9 for familial hypercholesterolemia. Early-phase results showed sustained LDL cholesterol lowering, validating base editing as a clinical modality.</a:t>
            </a:r>
            <a:endParaRPr lang="en-US" sz="1000" dirty="0"/>
          </a:p>
        </p:txBody>
      </p:sp>
      <p:sp>
        <p:nvSpPr>
          <p:cNvPr id="40" name="Shape 38"/>
          <p:cNvSpPr/>
          <p:nvPr/>
        </p:nvSpPr>
        <p:spPr>
          <a:xfrm>
            <a:off x="7448014" y="6754416"/>
            <a:ext cx="394811" cy="15240"/>
          </a:xfrm>
          <a:prstGeom prst="roundRect">
            <a:avLst>
              <a:gd name="adj" fmla="val 362713"/>
            </a:avLst>
          </a:prstGeom>
          <a:solidFill>
            <a:srgbClr val="DFB8BC"/>
          </a:solidFill>
          <a:ln/>
        </p:spPr>
      </p:sp>
      <p:sp>
        <p:nvSpPr>
          <p:cNvPr id="41" name="Shape 39"/>
          <p:cNvSpPr/>
          <p:nvPr/>
        </p:nvSpPr>
        <p:spPr>
          <a:xfrm>
            <a:off x="7167146" y="6614041"/>
            <a:ext cx="296108" cy="296108"/>
          </a:xfrm>
          <a:prstGeom prst="roundRect">
            <a:avLst>
              <a:gd name="adj" fmla="val 18668"/>
            </a:avLst>
          </a:prstGeom>
          <a:solidFill>
            <a:srgbClr val="F9D2D6"/>
          </a:solidFill>
          <a:ln w="7620">
            <a:solidFill>
              <a:srgbClr val="DFB8BC"/>
            </a:solidFill>
            <a:prstDash val="solid"/>
          </a:ln>
        </p:spPr>
      </p:sp>
      <p:sp>
        <p:nvSpPr>
          <p:cNvPr id="42" name="Text 40"/>
          <p:cNvSpPr/>
          <p:nvPr/>
        </p:nvSpPr>
        <p:spPr>
          <a:xfrm>
            <a:off x="7211258" y="6632198"/>
            <a:ext cx="207764" cy="259675"/>
          </a:xfrm>
          <a:prstGeom prst="rect">
            <a:avLst/>
          </a:prstGeom>
          <a:noFill/>
          <a:ln/>
        </p:spPr>
        <p:txBody>
          <a:bodyPr wrap="none" lIns="0" tIns="0" rIns="0" bIns="0" rtlCol="0" anchor="t"/>
          <a:lstStyle/>
          <a:p>
            <a:pPr algn="ctr" indent="0" marL="0">
              <a:lnSpc>
                <a:spcPts val="1600"/>
              </a:lnSpc>
              <a:buNone/>
            </a:pPr>
            <a:r>
              <a:rPr lang="en-US" sz="1600" dirty="0">
                <a:solidFill>
                  <a:srgbClr val="3B3535"/>
                </a:solidFill>
                <a:latin typeface="Sora Semi Bold" pitchFamily="34" charset="0"/>
                <a:ea typeface="Sora Semi Bold" pitchFamily="34" charset="-122"/>
                <a:cs typeface="Sora Semi Bold" pitchFamily="34" charset="-120"/>
              </a:rPr>
              <a:t>8</a:t>
            </a:r>
            <a:endParaRPr lang="en-US" sz="1600" dirty="0"/>
          </a:p>
        </p:txBody>
      </p:sp>
      <p:sp>
        <p:nvSpPr>
          <p:cNvPr id="43" name="Text 41"/>
          <p:cNvSpPr/>
          <p:nvPr/>
        </p:nvSpPr>
        <p:spPr>
          <a:xfrm>
            <a:off x="7973258" y="6659166"/>
            <a:ext cx="3360658" cy="216337"/>
          </a:xfrm>
          <a:prstGeom prst="rect">
            <a:avLst/>
          </a:prstGeom>
          <a:noFill/>
          <a:ln/>
        </p:spPr>
        <p:txBody>
          <a:bodyPr wrap="none" lIns="0" tIns="0" rIns="0" bIns="0" rtlCol="0" anchor="t"/>
          <a:lstStyle/>
          <a:p>
            <a:pPr algn="l" indent="0" marL="0">
              <a:lnSpc>
                <a:spcPts val="1700"/>
              </a:lnSpc>
              <a:buNone/>
            </a:pPr>
            <a:r>
              <a:rPr lang="en-US" sz="1350" dirty="0">
                <a:solidFill>
                  <a:srgbClr val="DA1B2E"/>
                </a:solidFill>
                <a:latin typeface="Sora Semi Bold" pitchFamily="34" charset="0"/>
                <a:ea typeface="Sora Semi Bold" pitchFamily="34" charset="-122"/>
                <a:cs typeface="Sora Semi Bold" pitchFamily="34" charset="-120"/>
              </a:rPr>
              <a:t>2023–24</a:t>
            </a:r>
            <a:pPr algn="l" indent="0" marL="0">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 — First Regulatory Approvals</a:t>
            </a:r>
            <a:endParaRPr lang="en-US" sz="1350" dirty="0"/>
          </a:p>
        </p:txBody>
      </p:sp>
      <p:sp>
        <p:nvSpPr>
          <p:cNvPr id="44" name="Text 42"/>
          <p:cNvSpPr/>
          <p:nvPr/>
        </p:nvSpPr>
        <p:spPr>
          <a:xfrm>
            <a:off x="7973258" y="6954441"/>
            <a:ext cx="6130766" cy="842010"/>
          </a:xfrm>
          <a:prstGeom prst="rect">
            <a:avLst/>
          </a:prstGeom>
          <a:noFill/>
          <a:ln/>
        </p:spPr>
        <p:txBody>
          <a:bodyPr wrap="square" lIns="0" tIns="0" rIns="0" bIns="0" rtlCol="0" anchor="t"/>
          <a:lstStyle/>
          <a:p>
            <a:pPr algn="l" indent="0" marL="0">
              <a:lnSpc>
                <a:spcPts val="1650"/>
              </a:lnSpc>
              <a:buNone/>
            </a:pPr>
            <a:r>
              <a:rPr lang="en-US" sz="1000" b="1" dirty="0">
                <a:solidFill>
                  <a:srgbClr val="3B3535"/>
                </a:solidFill>
                <a:latin typeface="Sora Light" pitchFamily="34" charset="0"/>
                <a:ea typeface="Sora Light" pitchFamily="34" charset="-122"/>
                <a:cs typeface="Sora Light" pitchFamily="34" charset="-120"/>
              </a:rPr>
              <a:t>Proof point:</a:t>
            </a:r>
            <a:pPr algn="l" indent="0" marL="0">
              <a:lnSpc>
                <a:spcPts val="1650"/>
              </a:lnSpc>
              <a:buNone/>
            </a:pPr>
            <a:r>
              <a:rPr lang="en-US" sz="1000" dirty="0">
                <a:solidFill>
                  <a:srgbClr val="3B3535"/>
                </a:solidFill>
                <a:latin typeface="Sora Light" pitchFamily="34" charset="0"/>
                <a:ea typeface="Sora Light" pitchFamily="34" charset="-122"/>
                <a:cs typeface="Sora Light" pitchFamily="34" charset="-120"/>
              </a:rPr>
              <a:t> Exagamglogene autotemcel (exa-cel/CASGEVY) received approvals in the UK, US, and EU for severe sickle cell disease and transfusion-dependent β-thalassemia. This ex vivo autologous HSPC therapy marks the first commercially available CRISPR medicine, with post-marketing commitments for long-term safety registries.</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1243" y="614958"/>
            <a:ext cx="6201132" cy="346472"/>
          </a:xfrm>
          <a:prstGeom prst="rect">
            <a:avLst/>
          </a:prstGeom>
          <a:noFill/>
          <a:ln/>
        </p:spPr>
        <p:txBody>
          <a:bodyPr wrap="none" lIns="0" tIns="0" rIns="0" bIns="0" rtlCol="0" anchor="t"/>
          <a:lstStyle/>
          <a:p>
            <a:pPr algn="l" indent="0" marL="0">
              <a:lnSpc>
                <a:spcPts val="2700"/>
              </a:lnSpc>
              <a:buNone/>
            </a:pPr>
            <a:r>
              <a:rPr lang="en-US" sz="2150" dirty="0">
                <a:solidFill>
                  <a:srgbClr val="1F1E1E"/>
                </a:solidFill>
                <a:latin typeface="Sora Semi Bold" pitchFamily="34" charset="0"/>
                <a:ea typeface="Sora Semi Bold" pitchFamily="34" charset="-122"/>
                <a:cs typeface="Sora Semi Bold" pitchFamily="34" charset="-120"/>
              </a:rPr>
              <a:t>Delivery Modalities: Getting Editors to Cells</a:t>
            </a:r>
            <a:endParaRPr lang="en-US" sz="2150" dirty="0"/>
          </a:p>
        </p:txBody>
      </p:sp>
      <p:sp>
        <p:nvSpPr>
          <p:cNvPr id="3" name="Text 1"/>
          <p:cNvSpPr/>
          <p:nvPr/>
        </p:nvSpPr>
        <p:spPr>
          <a:xfrm>
            <a:off x="421243" y="1172051"/>
            <a:ext cx="13787914" cy="168593"/>
          </a:xfrm>
          <a:prstGeom prst="rect">
            <a:avLst/>
          </a:prstGeom>
          <a:noFill/>
          <a:ln/>
        </p:spPr>
        <p:txBody>
          <a:bodyPr wrap="none" lIns="0" tIns="0" rIns="0" bIns="0" rtlCol="0" anchor="t"/>
          <a:lstStyle/>
          <a:p>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Delivery remains the critical bottleneck translating CRISPR's molecular precision into therapeutic impact. Each platform brings distinct trade-offs in tropism, duration, immunogenicity, and manufacturing complexity.</a:t>
            </a:r>
            <a:endParaRPr lang="en-US" sz="800" dirty="0"/>
          </a:p>
        </p:txBody>
      </p:sp>
      <p:sp>
        <p:nvSpPr>
          <p:cNvPr id="4" name="Shape 2"/>
          <p:cNvSpPr/>
          <p:nvPr/>
        </p:nvSpPr>
        <p:spPr>
          <a:xfrm>
            <a:off x="421243" y="1459111"/>
            <a:ext cx="13787914" cy="1544241"/>
          </a:xfrm>
          <a:prstGeom prst="roundRect">
            <a:avLst>
              <a:gd name="adj" fmla="val 2865"/>
            </a:avLst>
          </a:prstGeom>
          <a:solidFill>
            <a:srgbClr val="FFFFFF"/>
          </a:solidFill>
          <a:ln w="15240">
            <a:solidFill>
              <a:srgbClr val="DFB8BC"/>
            </a:solidFill>
            <a:prstDash val="solid"/>
          </a:ln>
        </p:spPr>
      </p:sp>
      <p:sp>
        <p:nvSpPr>
          <p:cNvPr id="5" name="Shape 3"/>
          <p:cNvSpPr/>
          <p:nvPr/>
        </p:nvSpPr>
        <p:spPr>
          <a:xfrm>
            <a:off x="436483" y="1474351"/>
            <a:ext cx="421243" cy="1513761"/>
          </a:xfrm>
          <a:prstGeom prst="roundRect">
            <a:avLst>
              <a:gd name="adj" fmla="val 6160"/>
            </a:avLst>
          </a:prstGeom>
          <a:solidFill>
            <a:srgbClr val="F9D2D6"/>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4356" y="2152293"/>
            <a:ext cx="157877" cy="157877"/>
          </a:xfrm>
          <a:prstGeom prst="rect">
            <a:avLst/>
          </a:prstGeom>
        </p:spPr>
      </p:pic>
      <p:sp>
        <p:nvSpPr>
          <p:cNvPr id="7" name="Text 4"/>
          <p:cNvSpPr/>
          <p:nvPr/>
        </p:nvSpPr>
        <p:spPr>
          <a:xfrm>
            <a:off x="962978" y="1579602"/>
            <a:ext cx="2627352" cy="207883"/>
          </a:xfrm>
          <a:prstGeom prst="rect">
            <a:avLst/>
          </a:prstGeom>
          <a:noFill/>
          <a:ln/>
        </p:spPr>
        <p:txBody>
          <a:bodyPr wrap="none" lIns="0" tIns="0" rIns="0" bIns="0" rtlCol="0" anchor="t"/>
          <a:lstStyle/>
          <a:p>
            <a:pPr algn="l" indent="0" marL="0">
              <a:lnSpc>
                <a:spcPts val="1600"/>
              </a:lnSpc>
              <a:buNone/>
            </a:pPr>
            <a:r>
              <a:rPr lang="en-US" sz="1300" dirty="0">
                <a:solidFill>
                  <a:srgbClr val="3B3535"/>
                </a:solidFill>
                <a:latin typeface="Sora Semi Bold" pitchFamily="34" charset="0"/>
                <a:ea typeface="Sora Semi Bold" pitchFamily="34" charset="-122"/>
                <a:cs typeface="Sora Semi Bold" pitchFamily="34" charset="-120"/>
              </a:rPr>
              <a:t>Adeno-Associated Virus (AAV)</a:t>
            </a:r>
            <a:endParaRPr lang="en-US" sz="1300" dirty="0"/>
          </a:p>
        </p:txBody>
      </p:sp>
      <p:sp>
        <p:nvSpPr>
          <p:cNvPr id="8" name="Text 5"/>
          <p:cNvSpPr/>
          <p:nvPr/>
        </p:nvSpPr>
        <p:spPr>
          <a:xfrm>
            <a:off x="962978" y="1850588"/>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Works best for:</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In vivo editing in tissues with suitable serotypes—retina (AAV2, AAV5), muscle (AAV9), CNS subtypes (AAV9, AAVrh10), liver (AAV8).</a:t>
            </a:r>
            <a:endParaRPr lang="en-US" sz="800" dirty="0"/>
          </a:p>
        </p:txBody>
      </p:sp>
      <p:sp>
        <p:nvSpPr>
          <p:cNvPr id="9" name="Text 6"/>
          <p:cNvSpPr/>
          <p:nvPr/>
        </p:nvSpPr>
        <p:spPr>
          <a:xfrm>
            <a:off x="962978" y="2082284"/>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Pros: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Strong tropism and transduction efficiency; single-dose potential with durable transgene expression; extensive clinical precedent from gene-replacement therapies.</a:t>
            </a:r>
            <a:endParaRPr lang="en-US" sz="800" dirty="0"/>
          </a:p>
        </p:txBody>
      </p:sp>
      <p:sp>
        <p:nvSpPr>
          <p:cNvPr id="10" name="Text 7"/>
          <p:cNvSpPr/>
          <p:nvPr/>
        </p:nvSpPr>
        <p:spPr>
          <a:xfrm>
            <a:off x="962978" y="2313980"/>
            <a:ext cx="13125688" cy="337185"/>
          </a:xfrm>
          <a:prstGeom prst="rect">
            <a:avLst/>
          </a:prstGeom>
          <a:noFill/>
          <a:ln/>
        </p:spPr>
        <p:txBody>
          <a:bodyPr wrap="squar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Constraints: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Capsid packaging limits (~4.7 kb) constrain large editor payloads; pre-existing neutralizing antibodies in 30–60% of adults hamper transduction and preclude re-dosing; potential for random vector integration at low frequency; high-dose hepatotoxicity observed in some programs.</a:t>
            </a:r>
            <a:endParaRPr lang="en-US" sz="800" dirty="0"/>
          </a:p>
        </p:txBody>
      </p:sp>
      <p:sp>
        <p:nvSpPr>
          <p:cNvPr id="11" name="Text 8"/>
          <p:cNvSpPr/>
          <p:nvPr/>
        </p:nvSpPr>
        <p:spPr>
          <a:xfrm>
            <a:off x="962978" y="2714268"/>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Notables: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EDIT-101 (AAV5) targets a deep intronic splice mutation in CEP290 for LCA10; Dual-AAV strategies or compact nucleases like SaCas9 mitigate payload constraints.</a:t>
            </a:r>
            <a:endParaRPr lang="en-US" sz="800" dirty="0"/>
          </a:p>
        </p:txBody>
      </p:sp>
      <p:sp>
        <p:nvSpPr>
          <p:cNvPr id="12" name="Shape 9"/>
          <p:cNvSpPr/>
          <p:nvPr/>
        </p:nvSpPr>
        <p:spPr>
          <a:xfrm>
            <a:off x="421243" y="3108603"/>
            <a:ext cx="13787914" cy="1375648"/>
          </a:xfrm>
          <a:prstGeom prst="roundRect">
            <a:avLst>
              <a:gd name="adj" fmla="val 3216"/>
            </a:avLst>
          </a:prstGeom>
          <a:solidFill>
            <a:srgbClr val="FFFFFF"/>
          </a:solidFill>
          <a:ln w="15240">
            <a:solidFill>
              <a:srgbClr val="DFB8BC"/>
            </a:solidFill>
            <a:prstDash val="solid"/>
          </a:ln>
        </p:spPr>
      </p:sp>
      <p:sp>
        <p:nvSpPr>
          <p:cNvPr id="13" name="Shape 10"/>
          <p:cNvSpPr/>
          <p:nvPr/>
        </p:nvSpPr>
        <p:spPr>
          <a:xfrm>
            <a:off x="436483" y="3123843"/>
            <a:ext cx="421243" cy="1345168"/>
          </a:xfrm>
          <a:prstGeom prst="roundRect">
            <a:avLst>
              <a:gd name="adj" fmla="val 6160"/>
            </a:avLst>
          </a:prstGeom>
          <a:solidFill>
            <a:srgbClr val="F9D2D6"/>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356" y="3717488"/>
            <a:ext cx="157877" cy="157877"/>
          </a:xfrm>
          <a:prstGeom prst="rect">
            <a:avLst/>
          </a:prstGeom>
        </p:spPr>
      </p:pic>
      <p:sp>
        <p:nvSpPr>
          <p:cNvPr id="15" name="Text 11"/>
          <p:cNvSpPr/>
          <p:nvPr/>
        </p:nvSpPr>
        <p:spPr>
          <a:xfrm>
            <a:off x="962978" y="3229094"/>
            <a:ext cx="2195513" cy="207883"/>
          </a:xfrm>
          <a:prstGeom prst="rect">
            <a:avLst/>
          </a:prstGeom>
          <a:noFill/>
          <a:ln/>
        </p:spPr>
        <p:txBody>
          <a:bodyPr wrap="none" lIns="0" tIns="0" rIns="0" bIns="0" rtlCol="0" anchor="t"/>
          <a:lstStyle/>
          <a:p>
            <a:pPr algn="l" indent="0" marL="0">
              <a:lnSpc>
                <a:spcPts val="1600"/>
              </a:lnSpc>
              <a:buNone/>
            </a:pPr>
            <a:r>
              <a:rPr lang="en-US" sz="1300" dirty="0">
                <a:solidFill>
                  <a:srgbClr val="3B3535"/>
                </a:solidFill>
                <a:latin typeface="Sora Semi Bold" pitchFamily="34" charset="0"/>
                <a:ea typeface="Sora Semi Bold" pitchFamily="34" charset="-122"/>
                <a:cs typeface="Sora Semi Bold" pitchFamily="34" charset="-120"/>
              </a:rPr>
              <a:t>Lipid Nanoparticles (LNP)</a:t>
            </a:r>
            <a:endParaRPr lang="en-US" sz="1300" dirty="0"/>
          </a:p>
        </p:txBody>
      </p:sp>
      <p:sp>
        <p:nvSpPr>
          <p:cNvPr id="16" name="Text 12"/>
          <p:cNvSpPr/>
          <p:nvPr/>
        </p:nvSpPr>
        <p:spPr>
          <a:xfrm>
            <a:off x="962978" y="3500080"/>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Works best for:</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In vivo delivery to hepatocytes via ApoE-mediated uptake; extrahepatic tropism emerging through ligand conjugation and ionizable lipid engineering.</a:t>
            </a:r>
            <a:endParaRPr lang="en-US" sz="800" dirty="0"/>
          </a:p>
        </p:txBody>
      </p:sp>
      <p:sp>
        <p:nvSpPr>
          <p:cNvPr id="17" name="Text 13"/>
          <p:cNvSpPr/>
          <p:nvPr/>
        </p:nvSpPr>
        <p:spPr>
          <a:xfrm>
            <a:off x="962978" y="3731776"/>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Pros: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Transient mRNA expression reduces prolonged on-target and off-target exposure; scalable GMP manufacturing with modular chemistry; potential for repeat dosing in antibody-naive contexts; leverages validated COVID-19 vaccine platforms.</a:t>
            </a:r>
            <a:endParaRPr lang="en-US" sz="800" dirty="0"/>
          </a:p>
        </p:txBody>
      </p:sp>
      <p:sp>
        <p:nvSpPr>
          <p:cNvPr id="18" name="Text 14"/>
          <p:cNvSpPr/>
          <p:nvPr/>
        </p:nvSpPr>
        <p:spPr>
          <a:xfrm>
            <a:off x="962978" y="3963472"/>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Constraints: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Strong hepatocyte bias limits tropism without further engineering; infusion-related reactions (cytokine release) require premedication; dose ceiling and endosomal escape efficiency remain key optimization targets.</a:t>
            </a:r>
            <a:endParaRPr lang="en-US" sz="800" dirty="0"/>
          </a:p>
        </p:txBody>
      </p:sp>
      <p:sp>
        <p:nvSpPr>
          <p:cNvPr id="19" name="Text 15"/>
          <p:cNvSpPr/>
          <p:nvPr/>
        </p:nvSpPr>
        <p:spPr>
          <a:xfrm>
            <a:off x="962978" y="4195167"/>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Notables: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NTLA-2001 (Cas9 mRNA + gRNA LNP) for ATTR demonstrates &gt;80% serum TTR reduction; VERVE-101 (ABE mRNA + gRNA LNP) targets hepatic PCSK9 for sustained LDL-C lowering.</a:t>
            </a:r>
            <a:endParaRPr lang="en-US" sz="800" dirty="0"/>
          </a:p>
        </p:txBody>
      </p:sp>
      <p:sp>
        <p:nvSpPr>
          <p:cNvPr id="20" name="Shape 16"/>
          <p:cNvSpPr/>
          <p:nvPr/>
        </p:nvSpPr>
        <p:spPr>
          <a:xfrm>
            <a:off x="421243" y="4589502"/>
            <a:ext cx="13787914" cy="1544241"/>
          </a:xfrm>
          <a:prstGeom prst="roundRect">
            <a:avLst>
              <a:gd name="adj" fmla="val 2865"/>
            </a:avLst>
          </a:prstGeom>
          <a:solidFill>
            <a:srgbClr val="FFFFFF"/>
          </a:solidFill>
          <a:ln w="15240">
            <a:solidFill>
              <a:srgbClr val="DFB8BC"/>
            </a:solidFill>
            <a:prstDash val="solid"/>
          </a:ln>
        </p:spPr>
      </p:sp>
      <p:sp>
        <p:nvSpPr>
          <p:cNvPr id="21" name="Shape 17"/>
          <p:cNvSpPr/>
          <p:nvPr/>
        </p:nvSpPr>
        <p:spPr>
          <a:xfrm>
            <a:off x="436483" y="4604742"/>
            <a:ext cx="421243" cy="1513761"/>
          </a:xfrm>
          <a:prstGeom prst="roundRect">
            <a:avLst>
              <a:gd name="adj" fmla="val 6160"/>
            </a:avLst>
          </a:prstGeom>
          <a:solidFill>
            <a:srgbClr val="F9D2D6"/>
          </a:solidFill>
          <a:ln/>
        </p:spPr>
      </p:sp>
      <p:pic>
        <p:nvPicPr>
          <p:cNvPr id="2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4356" y="5282684"/>
            <a:ext cx="157877" cy="157877"/>
          </a:xfrm>
          <a:prstGeom prst="rect">
            <a:avLst/>
          </a:prstGeom>
        </p:spPr>
      </p:pic>
      <p:sp>
        <p:nvSpPr>
          <p:cNvPr id="23" name="Text 18"/>
          <p:cNvSpPr/>
          <p:nvPr/>
        </p:nvSpPr>
        <p:spPr>
          <a:xfrm>
            <a:off x="962978" y="4709993"/>
            <a:ext cx="2121575" cy="207883"/>
          </a:xfrm>
          <a:prstGeom prst="rect">
            <a:avLst/>
          </a:prstGeom>
          <a:noFill/>
          <a:ln/>
        </p:spPr>
        <p:txBody>
          <a:bodyPr wrap="none" lIns="0" tIns="0" rIns="0" bIns="0" rtlCol="0" anchor="t"/>
          <a:lstStyle/>
          <a:p>
            <a:pPr algn="l" indent="0" marL="0">
              <a:lnSpc>
                <a:spcPts val="1600"/>
              </a:lnSpc>
              <a:buNone/>
            </a:pPr>
            <a:r>
              <a:rPr lang="en-US" sz="1300" dirty="0">
                <a:solidFill>
                  <a:srgbClr val="3B3535"/>
                </a:solidFill>
                <a:latin typeface="Sora Semi Bold" pitchFamily="34" charset="0"/>
                <a:ea typeface="Sora Semi Bold" pitchFamily="34" charset="-122"/>
                <a:cs typeface="Sora Semi Bold" pitchFamily="34" charset="-120"/>
              </a:rPr>
              <a:t>Electroporation (Ex Vivo)</a:t>
            </a:r>
            <a:endParaRPr lang="en-US" sz="1300" dirty="0"/>
          </a:p>
        </p:txBody>
      </p:sp>
      <p:sp>
        <p:nvSpPr>
          <p:cNvPr id="24" name="Text 19"/>
          <p:cNvSpPr/>
          <p:nvPr/>
        </p:nvSpPr>
        <p:spPr>
          <a:xfrm>
            <a:off x="962978" y="4980980"/>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Works best for:</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Autologous and allogeneic cell therapies—hematopoietic stem/progenitor cells (HSPCs), T cells, NK cells, and iPSC-derived products.</a:t>
            </a:r>
            <a:endParaRPr lang="en-US" sz="800" dirty="0"/>
          </a:p>
        </p:txBody>
      </p:sp>
      <p:sp>
        <p:nvSpPr>
          <p:cNvPr id="25" name="Text 20"/>
          <p:cNvSpPr/>
          <p:nvPr/>
        </p:nvSpPr>
        <p:spPr>
          <a:xfrm>
            <a:off x="962978" y="5212675"/>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Pros: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Transient RNP delivery minimizes off-target window; high editing rates (often &gt;80%) with multiplex capability; no viral DNA integration or capsid immunogenicity concerns.</a:t>
            </a:r>
            <a:endParaRPr lang="en-US" sz="800" dirty="0"/>
          </a:p>
        </p:txBody>
      </p:sp>
      <p:sp>
        <p:nvSpPr>
          <p:cNvPr id="26" name="Text 21"/>
          <p:cNvSpPr/>
          <p:nvPr/>
        </p:nvSpPr>
        <p:spPr>
          <a:xfrm>
            <a:off x="962978" y="5444371"/>
            <a:ext cx="13125688" cy="337185"/>
          </a:xfrm>
          <a:prstGeom prst="rect">
            <a:avLst/>
          </a:prstGeom>
          <a:noFill/>
          <a:ln/>
        </p:spPr>
        <p:txBody>
          <a:bodyPr wrap="squar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Constraints: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Complex manufacturing workflows (apheresis, cell culture, QC, cryopreservation); conditioning regimens for engraftment (e.g., myeloablation for HSPCs); logistical challenges in patient scheduling, product release testing, and cold-chain distribution.</a:t>
            </a:r>
            <a:endParaRPr lang="en-US" sz="800" dirty="0"/>
          </a:p>
        </p:txBody>
      </p:sp>
      <p:sp>
        <p:nvSpPr>
          <p:cNvPr id="27" name="Text 22"/>
          <p:cNvSpPr/>
          <p:nvPr/>
        </p:nvSpPr>
        <p:spPr>
          <a:xfrm>
            <a:off x="962978" y="5844659"/>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Notables: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Exa-cel/CASGEVY targets the BCL11A erythroid enhancer in autologous HSPCs for SCD/TDT; multiplex-edited allogeneic CAR-T programs knock out endogenous TCR, B2M, and immune checkpoints to create off-the-shelf products.</a:t>
            </a:r>
            <a:endParaRPr lang="en-US" sz="800" dirty="0"/>
          </a:p>
        </p:txBody>
      </p:sp>
      <p:sp>
        <p:nvSpPr>
          <p:cNvPr id="28" name="Shape 23"/>
          <p:cNvSpPr/>
          <p:nvPr/>
        </p:nvSpPr>
        <p:spPr>
          <a:xfrm>
            <a:off x="421243" y="6238994"/>
            <a:ext cx="13787914" cy="1375648"/>
          </a:xfrm>
          <a:prstGeom prst="roundRect">
            <a:avLst>
              <a:gd name="adj" fmla="val 3216"/>
            </a:avLst>
          </a:prstGeom>
          <a:solidFill>
            <a:srgbClr val="FFFFFF"/>
          </a:solidFill>
          <a:ln w="15240">
            <a:solidFill>
              <a:srgbClr val="DFB8BC"/>
            </a:solidFill>
            <a:prstDash val="solid"/>
          </a:ln>
        </p:spPr>
      </p:sp>
      <p:sp>
        <p:nvSpPr>
          <p:cNvPr id="29" name="Shape 24"/>
          <p:cNvSpPr/>
          <p:nvPr/>
        </p:nvSpPr>
        <p:spPr>
          <a:xfrm>
            <a:off x="436483" y="6254234"/>
            <a:ext cx="421243" cy="1345168"/>
          </a:xfrm>
          <a:prstGeom prst="roundRect">
            <a:avLst>
              <a:gd name="adj" fmla="val 6160"/>
            </a:avLst>
          </a:prstGeom>
          <a:solidFill>
            <a:srgbClr val="F9D2D6"/>
          </a:solidFill>
          <a:ln/>
        </p:spPr>
      </p:sp>
      <p:pic>
        <p:nvPicPr>
          <p:cNvPr id="3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356" y="6847880"/>
            <a:ext cx="157877" cy="157877"/>
          </a:xfrm>
          <a:prstGeom prst="rect">
            <a:avLst/>
          </a:prstGeom>
        </p:spPr>
      </p:pic>
      <p:sp>
        <p:nvSpPr>
          <p:cNvPr id="31" name="Text 25"/>
          <p:cNvSpPr/>
          <p:nvPr/>
        </p:nvSpPr>
        <p:spPr>
          <a:xfrm>
            <a:off x="962978" y="6359485"/>
            <a:ext cx="2710577" cy="207883"/>
          </a:xfrm>
          <a:prstGeom prst="rect">
            <a:avLst/>
          </a:prstGeom>
          <a:noFill/>
          <a:ln/>
        </p:spPr>
        <p:txBody>
          <a:bodyPr wrap="none" lIns="0" tIns="0" rIns="0" bIns="0" rtlCol="0" anchor="t"/>
          <a:lstStyle/>
          <a:p>
            <a:pPr algn="l" indent="0" marL="0">
              <a:lnSpc>
                <a:spcPts val="1600"/>
              </a:lnSpc>
              <a:buNone/>
            </a:pPr>
            <a:r>
              <a:rPr lang="en-US" sz="1300" dirty="0">
                <a:solidFill>
                  <a:srgbClr val="3B3535"/>
                </a:solidFill>
                <a:latin typeface="Sora Semi Bold" pitchFamily="34" charset="0"/>
                <a:ea typeface="Sora Semi Bold" pitchFamily="34" charset="-122"/>
                <a:cs typeface="Sora Semi Bold" pitchFamily="34" charset="-120"/>
              </a:rPr>
              <a:t>Non-Viral &amp; Emerging Platforms</a:t>
            </a:r>
            <a:endParaRPr lang="en-US" sz="1300" dirty="0"/>
          </a:p>
        </p:txBody>
      </p:sp>
      <p:sp>
        <p:nvSpPr>
          <p:cNvPr id="32" name="Text 26"/>
          <p:cNvSpPr/>
          <p:nvPr/>
        </p:nvSpPr>
        <p:spPr>
          <a:xfrm>
            <a:off x="962978" y="6630472"/>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Works best for:</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Specialized tissues (ocular via subretinal injection); investigational systemic and extracellular targets.</a:t>
            </a:r>
            <a:endParaRPr lang="en-US" sz="800" dirty="0"/>
          </a:p>
        </p:txBody>
      </p:sp>
      <p:sp>
        <p:nvSpPr>
          <p:cNvPr id="33" name="Text 27"/>
          <p:cNvSpPr/>
          <p:nvPr/>
        </p:nvSpPr>
        <p:spPr>
          <a:xfrm>
            <a:off x="962978" y="6862167"/>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Pros: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Potential for targeted delivery via antibody or receptor-ligand conjugation; avoids pre-existing immunity to viral vectors; modular design space.</a:t>
            </a:r>
            <a:endParaRPr lang="en-US" sz="800" dirty="0"/>
          </a:p>
        </p:txBody>
      </p:sp>
      <p:sp>
        <p:nvSpPr>
          <p:cNvPr id="34" name="Text 28"/>
          <p:cNvSpPr/>
          <p:nvPr/>
        </p:nvSpPr>
        <p:spPr>
          <a:xfrm>
            <a:off x="962978" y="7093863"/>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Constraints: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Historically lower transfection efficiency compared to viral or electroporation methods; formulation stability, biodistribution, and endosomal escape remain active R&amp;D challenges.</a:t>
            </a:r>
            <a:endParaRPr lang="en-US" sz="800" dirty="0"/>
          </a:p>
        </p:txBody>
      </p:sp>
      <p:sp>
        <p:nvSpPr>
          <p:cNvPr id="35" name="Text 29"/>
          <p:cNvSpPr/>
          <p:nvPr/>
        </p:nvSpPr>
        <p:spPr>
          <a:xfrm>
            <a:off x="962978" y="7325558"/>
            <a:ext cx="13125688" cy="168593"/>
          </a:xfrm>
          <a:prstGeom prst="rect">
            <a:avLst/>
          </a:prstGeom>
          <a:noFill/>
          <a:ln/>
        </p:spPr>
        <p:txBody>
          <a:bodyPr wrap="none" lIns="0" tIns="0" rIns="0" bIns="0" rtlCol="0" anchor="t"/>
          <a:lstStyle/>
          <a:p>
            <a:pPr algn="l" indent="0" marL="0">
              <a:lnSpc>
                <a:spcPts val="1300"/>
              </a:lnSpc>
              <a:buNone/>
            </a:pPr>
            <a:r>
              <a:rPr lang="en-US" sz="800" b="1" dirty="0">
                <a:solidFill>
                  <a:srgbClr val="3B3535"/>
                </a:solidFill>
                <a:latin typeface="Sora Light" pitchFamily="34" charset="0"/>
                <a:ea typeface="Sora Light" pitchFamily="34" charset="-122"/>
                <a:cs typeface="Sora Light" pitchFamily="34" charset="-120"/>
              </a:rPr>
              <a:t>Notables:</a:t>
            </a:r>
            <a:pPr algn="l" indent="0" marL="0">
              <a:lnSpc>
                <a:spcPts val="1300"/>
              </a:lnSpc>
              <a:buNone/>
            </a:pPr>
            <a:r>
              <a:rPr lang="en-US" sz="800" dirty="0">
                <a:solidFill>
                  <a:srgbClr val="3B3535"/>
                </a:solidFill>
                <a:latin typeface="Sora Light" pitchFamily="34" charset="0"/>
                <a:ea typeface="Sora Light" pitchFamily="34" charset="-122"/>
                <a:cs typeface="Sora Light" pitchFamily="34" charset="-120"/>
              </a:rPr>
              <a:t> Virus-like particles (VLPs) encapsulate RNP cargo; polymeric carriers and hybrid ionizable lipid systems under preclinical investigation; hydrodynamic and microinjection techniques for specialized applications (e.g., direct ocular delivery).</a:t>
            </a:r>
            <a:endParaRPr lang="en-US"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12671" y="363260"/>
            <a:ext cx="4450437" cy="339328"/>
          </a:xfrm>
          <a:prstGeom prst="rect">
            <a:avLst/>
          </a:prstGeom>
          <a:noFill/>
          <a:ln/>
        </p:spPr>
        <p:txBody>
          <a:bodyPr wrap="none" lIns="0" tIns="0" rIns="0" bIns="0" rtlCol="0" anchor="t"/>
          <a:lstStyle/>
          <a:p>
            <a:pPr algn="l" indent="0" marL="0">
              <a:lnSpc>
                <a:spcPts val="2650"/>
              </a:lnSpc>
              <a:buNone/>
            </a:pPr>
            <a:r>
              <a:rPr lang="en-US" sz="2100" dirty="0">
                <a:solidFill>
                  <a:srgbClr val="1F1E1E"/>
                </a:solidFill>
                <a:latin typeface="Sora Semi Bold" pitchFamily="34" charset="0"/>
                <a:ea typeface="Sora Semi Bold" pitchFamily="34" charset="-122"/>
                <a:cs typeface="Sora Semi Bold" pitchFamily="34" charset="-120"/>
              </a:rPr>
              <a:t>Therapeutic Pipeline Landscape</a:t>
            </a:r>
            <a:endParaRPr lang="en-US" sz="2100" dirty="0"/>
          </a:p>
        </p:txBody>
      </p:sp>
      <p:sp>
        <p:nvSpPr>
          <p:cNvPr id="3" name="Text 1"/>
          <p:cNvSpPr/>
          <p:nvPr/>
        </p:nvSpPr>
        <p:spPr>
          <a:xfrm>
            <a:off x="412671" y="908923"/>
            <a:ext cx="13805059" cy="165140"/>
          </a:xfrm>
          <a:prstGeom prst="rect">
            <a:avLst/>
          </a:prstGeom>
          <a:noFill/>
          <a:ln/>
        </p:spPr>
        <p:txBody>
          <a:bodyPr wrap="none" lIns="0" tIns="0" rIns="0" bIns="0" rtlCol="0" anchor="t"/>
          <a:lstStyle/>
          <a:p>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CRISPR programs span discovery research through approved therapies, with the field rapidly maturing. The distribution reflects both biological tractability (ex vivo HSPCs, hepatocytes accessible via LNP) and unmet medical need in rare genetic diseases.</a:t>
            </a:r>
            <a:endParaRPr lang="en-US" sz="800" dirty="0"/>
          </a:p>
        </p:txBody>
      </p:sp>
      <p:sp>
        <p:nvSpPr>
          <p:cNvPr id="4" name="Shape 2"/>
          <p:cNvSpPr/>
          <p:nvPr/>
        </p:nvSpPr>
        <p:spPr>
          <a:xfrm>
            <a:off x="412671" y="1190030"/>
            <a:ext cx="4532948" cy="1209199"/>
          </a:xfrm>
          <a:prstGeom prst="roundRect">
            <a:avLst>
              <a:gd name="adj" fmla="val 3584"/>
            </a:avLst>
          </a:prstGeom>
          <a:solidFill>
            <a:srgbClr val="F9D2D6"/>
          </a:solidFill>
          <a:ln w="7620">
            <a:solidFill>
              <a:srgbClr val="DFB8BC"/>
            </a:solidFill>
            <a:prstDash val="solid"/>
          </a:ln>
        </p:spPr>
      </p:sp>
      <p:sp>
        <p:nvSpPr>
          <p:cNvPr id="5" name="Text 3"/>
          <p:cNvSpPr/>
          <p:nvPr/>
        </p:nvSpPr>
        <p:spPr>
          <a:xfrm>
            <a:off x="523399" y="1300758"/>
            <a:ext cx="1785461" cy="203597"/>
          </a:xfrm>
          <a:prstGeom prst="rect">
            <a:avLst/>
          </a:prstGeom>
          <a:noFill/>
          <a:ln/>
        </p:spPr>
        <p:txBody>
          <a:bodyPr wrap="none" lIns="0" tIns="0" rIns="0" bIns="0" rtlCol="0" anchor="t"/>
          <a:lstStyle/>
          <a:p>
            <a:pPr algn="l" indent="0" marL="0">
              <a:lnSpc>
                <a:spcPts val="1600"/>
              </a:lnSpc>
              <a:buNone/>
            </a:pPr>
            <a:r>
              <a:rPr lang="en-US" sz="1250" dirty="0">
                <a:solidFill>
                  <a:srgbClr val="3B3535"/>
                </a:solidFill>
                <a:latin typeface="Sora Semi Bold" pitchFamily="34" charset="0"/>
                <a:ea typeface="Sora Semi Bold" pitchFamily="34" charset="-122"/>
                <a:cs typeface="Sora Semi Bold" pitchFamily="34" charset="-120"/>
              </a:rPr>
              <a:t>Hematology (Ex Vivo)</a:t>
            </a:r>
            <a:endParaRPr lang="en-US" sz="1250" dirty="0"/>
          </a:p>
        </p:txBody>
      </p:sp>
      <p:sp>
        <p:nvSpPr>
          <p:cNvPr id="6" name="Text 4"/>
          <p:cNvSpPr/>
          <p:nvPr/>
        </p:nvSpPr>
        <p:spPr>
          <a:xfrm>
            <a:off x="523399" y="1566148"/>
            <a:ext cx="4311491" cy="165140"/>
          </a:xfrm>
          <a:prstGeom prst="rect">
            <a:avLst/>
          </a:prstGeom>
          <a:noFill/>
          <a:ln/>
        </p:spPr>
        <p:txBody>
          <a:bodyPr wrap="non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Indications: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Sickle cell disease, β-thalassemia</a:t>
            </a:r>
            <a:endParaRPr lang="en-US" sz="800" dirty="0"/>
          </a:p>
        </p:txBody>
      </p:sp>
      <p:sp>
        <p:nvSpPr>
          <p:cNvPr id="7" name="Text 5"/>
          <p:cNvSpPr/>
          <p:nvPr/>
        </p:nvSpPr>
        <p:spPr>
          <a:xfrm>
            <a:off x="523399" y="1793081"/>
            <a:ext cx="4311491" cy="330279"/>
          </a:xfrm>
          <a:prstGeom prst="rect">
            <a:avLst/>
          </a:prstGeom>
          <a:noFill/>
          <a:ln/>
        </p:spPr>
        <p:txBody>
          <a:bodyPr wrap="squar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Representative programs: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Exa-cel/CASGEVY (BCL11A enhancer knockout to induce fetal hemoglobin); BEAM-101 (base-edited HSPCs to correct HBB mutation)</a:t>
            </a:r>
            <a:endParaRPr lang="en-US" sz="800" dirty="0"/>
          </a:p>
        </p:txBody>
      </p:sp>
      <p:sp>
        <p:nvSpPr>
          <p:cNvPr id="8" name="Shape 6"/>
          <p:cNvSpPr/>
          <p:nvPr/>
        </p:nvSpPr>
        <p:spPr>
          <a:xfrm>
            <a:off x="5048726" y="1190030"/>
            <a:ext cx="4532948" cy="1209199"/>
          </a:xfrm>
          <a:prstGeom prst="roundRect">
            <a:avLst>
              <a:gd name="adj" fmla="val 3584"/>
            </a:avLst>
          </a:prstGeom>
          <a:solidFill>
            <a:srgbClr val="F9D2D6"/>
          </a:solidFill>
          <a:ln w="7620">
            <a:solidFill>
              <a:srgbClr val="DFB8BC"/>
            </a:solidFill>
            <a:prstDash val="solid"/>
          </a:ln>
        </p:spPr>
      </p:sp>
      <p:sp>
        <p:nvSpPr>
          <p:cNvPr id="9" name="Text 7"/>
          <p:cNvSpPr/>
          <p:nvPr/>
        </p:nvSpPr>
        <p:spPr>
          <a:xfrm>
            <a:off x="5159454" y="1300758"/>
            <a:ext cx="2708077" cy="203597"/>
          </a:xfrm>
          <a:prstGeom prst="rect">
            <a:avLst/>
          </a:prstGeom>
          <a:noFill/>
          <a:ln/>
        </p:spPr>
        <p:txBody>
          <a:bodyPr wrap="none" lIns="0" tIns="0" rIns="0" bIns="0" rtlCol="0" anchor="t"/>
          <a:lstStyle/>
          <a:p>
            <a:pPr algn="l" indent="0" marL="0">
              <a:lnSpc>
                <a:spcPts val="1600"/>
              </a:lnSpc>
              <a:buNone/>
            </a:pPr>
            <a:r>
              <a:rPr lang="en-US" sz="1250" dirty="0">
                <a:solidFill>
                  <a:srgbClr val="3B3535"/>
                </a:solidFill>
                <a:latin typeface="Sora Semi Bold" pitchFamily="34" charset="0"/>
                <a:ea typeface="Sora Semi Bold" pitchFamily="34" charset="-122"/>
                <a:cs typeface="Sora Semi Bold" pitchFamily="34" charset="-120"/>
              </a:rPr>
              <a:t>Cardio-Metabolic (In Vivo, Liver)</a:t>
            </a:r>
            <a:endParaRPr lang="en-US" sz="1250" dirty="0"/>
          </a:p>
        </p:txBody>
      </p:sp>
      <p:sp>
        <p:nvSpPr>
          <p:cNvPr id="10" name="Text 8"/>
          <p:cNvSpPr/>
          <p:nvPr/>
        </p:nvSpPr>
        <p:spPr>
          <a:xfrm>
            <a:off x="5159454" y="1566148"/>
            <a:ext cx="4311491" cy="330279"/>
          </a:xfrm>
          <a:prstGeom prst="rect">
            <a:avLst/>
          </a:prstGeom>
          <a:noFill/>
          <a:ln/>
        </p:spPr>
        <p:txBody>
          <a:bodyPr wrap="squar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Indications: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ATTR amyloidosis, hypercholesterolemia (PCSK9 editing), lipoprotein(a) lowering</a:t>
            </a:r>
            <a:endParaRPr lang="en-US" sz="800" dirty="0"/>
          </a:p>
        </p:txBody>
      </p:sp>
      <p:sp>
        <p:nvSpPr>
          <p:cNvPr id="11" name="Text 9"/>
          <p:cNvSpPr/>
          <p:nvPr/>
        </p:nvSpPr>
        <p:spPr>
          <a:xfrm>
            <a:off x="5159454" y="1958221"/>
            <a:ext cx="4311491" cy="330279"/>
          </a:xfrm>
          <a:prstGeom prst="rect">
            <a:avLst/>
          </a:prstGeom>
          <a:noFill/>
          <a:ln/>
        </p:spPr>
        <p:txBody>
          <a:bodyPr wrap="squar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Representative programs: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NTLA-2001 (TTR knockout); VERVE-101 (PCSK9 adenine base edit); emerging Lp(a) silencing programs</a:t>
            </a:r>
            <a:endParaRPr lang="en-US" sz="800" dirty="0"/>
          </a:p>
        </p:txBody>
      </p:sp>
      <p:sp>
        <p:nvSpPr>
          <p:cNvPr id="12" name="Shape 10"/>
          <p:cNvSpPr/>
          <p:nvPr/>
        </p:nvSpPr>
        <p:spPr>
          <a:xfrm>
            <a:off x="9684782" y="1190030"/>
            <a:ext cx="4532948" cy="1209199"/>
          </a:xfrm>
          <a:prstGeom prst="roundRect">
            <a:avLst>
              <a:gd name="adj" fmla="val 3584"/>
            </a:avLst>
          </a:prstGeom>
          <a:solidFill>
            <a:srgbClr val="F9D2D6"/>
          </a:solidFill>
          <a:ln w="7620">
            <a:solidFill>
              <a:srgbClr val="DFB8BC"/>
            </a:solidFill>
            <a:prstDash val="solid"/>
          </a:ln>
        </p:spPr>
      </p:sp>
      <p:sp>
        <p:nvSpPr>
          <p:cNvPr id="13" name="Text 11"/>
          <p:cNvSpPr/>
          <p:nvPr/>
        </p:nvSpPr>
        <p:spPr>
          <a:xfrm>
            <a:off x="9795510" y="1300758"/>
            <a:ext cx="2673548" cy="203597"/>
          </a:xfrm>
          <a:prstGeom prst="rect">
            <a:avLst/>
          </a:prstGeom>
          <a:noFill/>
          <a:ln/>
        </p:spPr>
        <p:txBody>
          <a:bodyPr wrap="none" lIns="0" tIns="0" rIns="0" bIns="0" rtlCol="0" anchor="t"/>
          <a:lstStyle/>
          <a:p>
            <a:pPr algn="l" indent="0" marL="0">
              <a:lnSpc>
                <a:spcPts val="1600"/>
              </a:lnSpc>
              <a:buNone/>
            </a:pPr>
            <a:r>
              <a:rPr lang="en-US" sz="1250" dirty="0">
                <a:solidFill>
                  <a:srgbClr val="3B3535"/>
                </a:solidFill>
                <a:latin typeface="Sora Semi Bold" pitchFamily="34" charset="0"/>
                <a:ea typeface="Sora Semi Bold" pitchFamily="34" charset="-122"/>
                <a:cs typeface="Sora Semi Bold" pitchFamily="34" charset="-120"/>
              </a:rPr>
              <a:t>Ophthalmology (In Vivo, Ocular)</a:t>
            </a:r>
            <a:endParaRPr lang="en-US" sz="1250" dirty="0"/>
          </a:p>
        </p:txBody>
      </p:sp>
      <p:sp>
        <p:nvSpPr>
          <p:cNvPr id="14" name="Text 12"/>
          <p:cNvSpPr/>
          <p:nvPr/>
        </p:nvSpPr>
        <p:spPr>
          <a:xfrm>
            <a:off x="9795510" y="1566148"/>
            <a:ext cx="4311491" cy="165140"/>
          </a:xfrm>
          <a:prstGeom prst="rect">
            <a:avLst/>
          </a:prstGeom>
          <a:noFill/>
          <a:ln/>
        </p:spPr>
        <p:txBody>
          <a:bodyPr wrap="non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Indications: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Leber congenital amaurosis 10 (LCA10), choroideremia</a:t>
            </a:r>
            <a:endParaRPr lang="en-US" sz="800" dirty="0"/>
          </a:p>
        </p:txBody>
      </p:sp>
      <p:sp>
        <p:nvSpPr>
          <p:cNvPr id="15" name="Text 13"/>
          <p:cNvSpPr/>
          <p:nvPr/>
        </p:nvSpPr>
        <p:spPr>
          <a:xfrm>
            <a:off x="9795510" y="1793081"/>
            <a:ext cx="4311491" cy="330279"/>
          </a:xfrm>
          <a:prstGeom prst="rect">
            <a:avLst/>
          </a:prstGeom>
          <a:noFill/>
          <a:ln/>
        </p:spPr>
        <p:txBody>
          <a:bodyPr wrap="squar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Representative programs: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EDIT-101 (AAV5-delivered CEP290 intronic splice correction via subretinal injection)</a:t>
            </a:r>
            <a:endParaRPr lang="en-US" sz="800" dirty="0"/>
          </a:p>
        </p:txBody>
      </p:sp>
      <p:sp>
        <p:nvSpPr>
          <p:cNvPr id="16" name="Shape 14"/>
          <p:cNvSpPr/>
          <p:nvPr/>
        </p:nvSpPr>
        <p:spPr>
          <a:xfrm>
            <a:off x="412671" y="2502337"/>
            <a:ext cx="6850975" cy="1209199"/>
          </a:xfrm>
          <a:prstGeom prst="roundRect">
            <a:avLst>
              <a:gd name="adj" fmla="val 3584"/>
            </a:avLst>
          </a:prstGeom>
          <a:solidFill>
            <a:srgbClr val="F9D2D6"/>
          </a:solidFill>
          <a:ln w="7620">
            <a:solidFill>
              <a:srgbClr val="DFB8BC"/>
            </a:solidFill>
            <a:prstDash val="solid"/>
          </a:ln>
        </p:spPr>
      </p:sp>
      <p:sp>
        <p:nvSpPr>
          <p:cNvPr id="17" name="Text 15"/>
          <p:cNvSpPr/>
          <p:nvPr/>
        </p:nvSpPr>
        <p:spPr>
          <a:xfrm>
            <a:off x="523399" y="2613065"/>
            <a:ext cx="1629013" cy="203597"/>
          </a:xfrm>
          <a:prstGeom prst="rect">
            <a:avLst/>
          </a:prstGeom>
          <a:noFill/>
          <a:ln/>
        </p:spPr>
        <p:txBody>
          <a:bodyPr wrap="none" lIns="0" tIns="0" rIns="0" bIns="0" rtlCol="0" anchor="t"/>
          <a:lstStyle/>
          <a:p>
            <a:pPr algn="l" indent="0" marL="0">
              <a:lnSpc>
                <a:spcPts val="1600"/>
              </a:lnSpc>
              <a:buNone/>
            </a:pPr>
            <a:r>
              <a:rPr lang="en-US" sz="1250" dirty="0">
                <a:solidFill>
                  <a:srgbClr val="3B3535"/>
                </a:solidFill>
                <a:latin typeface="Sora Semi Bold" pitchFamily="34" charset="0"/>
                <a:ea typeface="Sora Semi Bold" pitchFamily="34" charset="-122"/>
                <a:cs typeface="Sora Semi Bold" pitchFamily="34" charset="-120"/>
              </a:rPr>
              <a:t>Oncology (Ex Vivo)</a:t>
            </a:r>
            <a:endParaRPr lang="en-US" sz="1250" dirty="0"/>
          </a:p>
        </p:txBody>
      </p:sp>
      <p:sp>
        <p:nvSpPr>
          <p:cNvPr id="18" name="Text 16"/>
          <p:cNvSpPr/>
          <p:nvPr/>
        </p:nvSpPr>
        <p:spPr>
          <a:xfrm>
            <a:off x="523399" y="2878455"/>
            <a:ext cx="6629519" cy="165140"/>
          </a:xfrm>
          <a:prstGeom prst="rect">
            <a:avLst/>
          </a:prstGeom>
          <a:noFill/>
          <a:ln/>
        </p:spPr>
        <p:txBody>
          <a:bodyPr wrap="non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Indications: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B-cell malignancies (ALL, DLBCL, MM); solid tumors (investigational)</a:t>
            </a:r>
            <a:endParaRPr lang="en-US" sz="800" dirty="0"/>
          </a:p>
        </p:txBody>
      </p:sp>
      <p:sp>
        <p:nvSpPr>
          <p:cNvPr id="19" name="Text 17"/>
          <p:cNvSpPr/>
          <p:nvPr/>
        </p:nvSpPr>
        <p:spPr>
          <a:xfrm>
            <a:off x="523399" y="3105388"/>
            <a:ext cx="6629519" cy="330279"/>
          </a:xfrm>
          <a:prstGeom prst="rect">
            <a:avLst/>
          </a:prstGeom>
          <a:noFill/>
          <a:ln/>
        </p:spPr>
        <p:txBody>
          <a:bodyPr wrap="squar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Representative programs: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Multiplex-edited allogeneic CAR-T and CAR-NK products with PD-1, TRAC, and B2M knockouts; armored CAR-T with cytokine or checkpoint inhibitor payloads</a:t>
            </a:r>
            <a:endParaRPr lang="en-US" sz="800" dirty="0"/>
          </a:p>
        </p:txBody>
      </p:sp>
      <p:sp>
        <p:nvSpPr>
          <p:cNvPr id="20" name="Shape 18"/>
          <p:cNvSpPr/>
          <p:nvPr/>
        </p:nvSpPr>
        <p:spPr>
          <a:xfrm>
            <a:off x="7366754" y="2502337"/>
            <a:ext cx="6850975" cy="1209199"/>
          </a:xfrm>
          <a:prstGeom prst="roundRect">
            <a:avLst>
              <a:gd name="adj" fmla="val 3584"/>
            </a:avLst>
          </a:prstGeom>
          <a:solidFill>
            <a:srgbClr val="F9D2D6"/>
          </a:solidFill>
          <a:ln w="7620">
            <a:solidFill>
              <a:srgbClr val="DFB8BC"/>
            </a:solidFill>
            <a:prstDash val="solid"/>
          </a:ln>
        </p:spPr>
      </p:sp>
      <p:sp>
        <p:nvSpPr>
          <p:cNvPr id="21" name="Text 19"/>
          <p:cNvSpPr/>
          <p:nvPr/>
        </p:nvSpPr>
        <p:spPr>
          <a:xfrm>
            <a:off x="7477482" y="2613065"/>
            <a:ext cx="1862614" cy="203597"/>
          </a:xfrm>
          <a:prstGeom prst="rect">
            <a:avLst/>
          </a:prstGeom>
          <a:noFill/>
          <a:ln/>
        </p:spPr>
        <p:txBody>
          <a:bodyPr wrap="none" lIns="0" tIns="0" rIns="0" bIns="0" rtlCol="0" anchor="t"/>
          <a:lstStyle/>
          <a:p>
            <a:pPr algn="l" indent="0" marL="0">
              <a:lnSpc>
                <a:spcPts val="1600"/>
              </a:lnSpc>
              <a:buNone/>
            </a:pPr>
            <a:r>
              <a:rPr lang="en-US" sz="1250" dirty="0">
                <a:solidFill>
                  <a:srgbClr val="3B3535"/>
                </a:solidFill>
                <a:latin typeface="Sora Semi Bold" pitchFamily="34" charset="0"/>
                <a:ea typeface="Sora Semi Bold" pitchFamily="34" charset="-122"/>
                <a:cs typeface="Sora Semi Bold" pitchFamily="34" charset="-120"/>
              </a:rPr>
              <a:t>Rare Genetic Diseases</a:t>
            </a:r>
            <a:endParaRPr lang="en-US" sz="1250" dirty="0"/>
          </a:p>
        </p:txBody>
      </p:sp>
      <p:sp>
        <p:nvSpPr>
          <p:cNvPr id="22" name="Text 20"/>
          <p:cNvSpPr/>
          <p:nvPr/>
        </p:nvSpPr>
        <p:spPr>
          <a:xfrm>
            <a:off x="7477482" y="2878455"/>
            <a:ext cx="6629519" cy="330279"/>
          </a:xfrm>
          <a:prstGeom prst="rect">
            <a:avLst/>
          </a:prstGeom>
          <a:noFill/>
          <a:ln/>
        </p:spPr>
        <p:txBody>
          <a:bodyPr wrap="squar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Indications: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Alpha-1 antitrypsin deficiency (AATD), Duchenne muscular dystrophy (DMD), emerging CNS and hearing-loss targets</a:t>
            </a:r>
            <a:endParaRPr lang="en-US" sz="800" dirty="0"/>
          </a:p>
        </p:txBody>
      </p:sp>
      <p:sp>
        <p:nvSpPr>
          <p:cNvPr id="23" name="Text 21"/>
          <p:cNvSpPr/>
          <p:nvPr/>
        </p:nvSpPr>
        <p:spPr>
          <a:xfrm>
            <a:off x="7477482" y="3270528"/>
            <a:ext cx="6629519" cy="330279"/>
          </a:xfrm>
          <a:prstGeom prst="rect">
            <a:avLst/>
          </a:prstGeom>
          <a:noFill/>
          <a:ln/>
        </p:spPr>
        <p:txBody>
          <a:bodyPr wrap="square" lIns="0" tIns="0" rIns="0" bIns="0" rtlCol="0" anchor="t"/>
          <a:lstStyle/>
          <a:p>
            <a:pPr algn="l" indent="0" marL="0">
              <a:lnSpc>
                <a:spcPts val="1250"/>
              </a:lnSpc>
              <a:buNone/>
            </a:pPr>
            <a:r>
              <a:rPr lang="en-US" sz="800" b="1" dirty="0">
                <a:solidFill>
                  <a:srgbClr val="3B3535"/>
                </a:solidFill>
                <a:latin typeface="Sora Light" pitchFamily="34" charset="0"/>
                <a:ea typeface="Sora Light" pitchFamily="34" charset="-122"/>
                <a:cs typeface="Sora Light" pitchFamily="34" charset="-120"/>
              </a:rPr>
              <a:t>Representative programs:</a:t>
            </a:r>
            <a:pPr algn="l"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 In vivo prime and base editors; targeted LNPs and next-generation AAV capsids for extrahepatic tropism</a:t>
            </a:r>
            <a:endParaRPr lang="en-US" sz="800" dirty="0"/>
          </a:p>
        </p:txBody>
      </p:sp>
      <p:sp>
        <p:nvSpPr>
          <p:cNvPr id="24" name="Text 22"/>
          <p:cNvSpPr/>
          <p:nvPr/>
        </p:nvSpPr>
        <p:spPr>
          <a:xfrm>
            <a:off x="412671" y="3866198"/>
            <a:ext cx="3469481" cy="203597"/>
          </a:xfrm>
          <a:prstGeom prst="rect">
            <a:avLst/>
          </a:prstGeom>
          <a:noFill/>
          <a:ln/>
        </p:spPr>
        <p:txBody>
          <a:bodyPr wrap="none" lIns="0" tIns="0" rIns="0" bIns="0" rtlCol="0" anchor="t"/>
          <a:lstStyle/>
          <a:p>
            <a:pPr algn="l" indent="0" marL="0">
              <a:lnSpc>
                <a:spcPts val="1600"/>
              </a:lnSpc>
              <a:buNone/>
            </a:pPr>
            <a:r>
              <a:rPr lang="en-US" sz="1250" dirty="0">
                <a:solidFill>
                  <a:srgbClr val="DA1B2E"/>
                </a:solidFill>
                <a:latin typeface="Sora Semi Bold" pitchFamily="34" charset="0"/>
                <a:ea typeface="Sora Semi Bold" pitchFamily="34" charset="-122"/>
                <a:cs typeface="Sora Semi Bold" pitchFamily="34" charset="-120"/>
              </a:rPr>
              <a:t>Clinical Stage Distribution (Approximate)</a:t>
            </a:r>
            <a:endParaRPr lang="en-US" sz="1250" dirty="0"/>
          </a:p>
        </p:txBody>
      </p:sp>
      <p:sp>
        <p:nvSpPr>
          <p:cNvPr id="25" name="Text 23"/>
          <p:cNvSpPr/>
          <p:nvPr/>
        </p:nvSpPr>
        <p:spPr>
          <a:xfrm>
            <a:off x="412671" y="4276011"/>
            <a:ext cx="3354467" cy="340400"/>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Sora Semi Bold" pitchFamily="34" charset="0"/>
                <a:ea typeface="Sora Semi Bold" pitchFamily="34" charset="-122"/>
                <a:cs typeface="Sora Semi Bold" pitchFamily="34" charset="-120"/>
              </a:rPr>
              <a:t>200+</a:t>
            </a:r>
            <a:endParaRPr lang="en-US" sz="2650" dirty="0"/>
          </a:p>
        </p:txBody>
      </p:sp>
      <p:sp>
        <p:nvSpPr>
          <p:cNvPr id="26" name="Text 24"/>
          <p:cNvSpPr/>
          <p:nvPr/>
        </p:nvSpPr>
        <p:spPr>
          <a:xfrm>
            <a:off x="1349335" y="4745236"/>
            <a:ext cx="1481137" cy="169664"/>
          </a:xfrm>
          <a:prstGeom prst="rect">
            <a:avLst/>
          </a:prstGeom>
          <a:noFill/>
          <a:ln/>
        </p:spPr>
        <p:txBody>
          <a:bodyPr wrap="none" lIns="0" tIns="0" rIns="0" bIns="0" rtlCol="0" anchor="t"/>
          <a:lstStyle/>
          <a:p>
            <a:pPr algn="ct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Discovery/Preclinical</a:t>
            </a:r>
            <a:endParaRPr lang="en-US" sz="1050" dirty="0"/>
          </a:p>
        </p:txBody>
      </p:sp>
      <p:sp>
        <p:nvSpPr>
          <p:cNvPr id="27" name="Text 25"/>
          <p:cNvSpPr/>
          <p:nvPr/>
        </p:nvSpPr>
        <p:spPr>
          <a:xfrm>
            <a:off x="412671" y="4976693"/>
            <a:ext cx="3354467" cy="165140"/>
          </a:xfrm>
          <a:prstGeom prst="rect">
            <a:avLst/>
          </a:prstGeom>
          <a:noFill/>
          <a:ln/>
        </p:spPr>
        <p:txBody>
          <a:bodyPr wrap="none" lIns="0" tIns="0" rIns="0" bIns="0" rtlCol="0" anchor="t"/>
          <a:lstStyle/>
          <a:p>
            <a:pPr algn="ctr"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Target identification and proof-of-concept studies</a:t>
            </a:r>
            <a:endParaRPr lang="en-US" sz="800" dirty="0"/>
          </a:p>
        </p:txBody>
      </p:sp>
      <p:sp>
        <p:nvSpPr>
          <p:cNvPr id="28" name="Text 26"/>
          <p:cNvSpPr/>
          <p:nvPr/>
        </p:nvSpPr>
        <p:spPr>
          <a:xfrm>
            <a:off x="3896082" y="4276011"/>
            <a:ext cx="3354586" cy="340400"/>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Sora Semi Bold" pitchFamily="34" charset="0"/>
                <a:ea typeface="Sora Semi Bold" pitchFamily="34" charset="-122"/>
                <a:cs typeface="Sora Semi Bold" pitchFamily="34" charset="-120"/>
              </a:rPr>
              <a:t>~40</a:t>
            </a:r>
            <a:endParaRPr lang="en-US" sz="2650" dirty="0"/>
          </a:p>
        </p:txBody>
      </p:sp>
      <p:sp>
        <p:nvSpPr>
          <p:cNvPr id="29" name="Text 27"/>
          <p:cNvSpPr/>
          <p:nvPr/>
        </p:nvSpPr>
        <p:spPr>
          <a:xfrm>
            <a:off x="4894659" y="4745236"/>
            <a:ext cx="1357432" cy="169664"/>
          </a:xfrm>
          <a:prstGeom prst="rect">
            <a:avLst/>
          </a:prstGeom>
          <a:noFill/>
          <a:ln/>
        </p:spPr>
        <p:txBody>
          <a:bodyPr wrap="none" lIns="0" tIns="0" rIns="0" bIns="0" rtlCol="0" anchor="t"/>
          <a:lstStyle/>
          <a:p>
            <a:pPr algn="ct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Phase 1</a:t>
            </a:r>
            <a:endParaRPr lang="en-US" sz="1050" dirty="0"/>
          </a:p>
        </p:txBody>
      </p:sp>
      <p:sp>
        <p:nvSpPr>
          <p:cNvPr id="30" name="Text 28"/>
          <p:cNvSpPr/>
          <p:nvPr/>
        </p:nvSpPr>
        <p:spPr>
          <a:xfrm>
            <a:off x="3896082" y="4976693"/>
            <a:ext cx="3354586" cy="165140"/>
          </a:xfrm>
          <a:prstGeom prst="rect">
            <a:avLst/>
          </a:prstGeom>
          <a:noFill/>
          <a:ln/>
        </p:spPr>
        <p:txBody>
          <a:bodyPr wrap="none" lIns="0" tIns="0" rIns="0" bIns="0" rtlCol="0" anchor="t"/>
          <a:lstStyle/>
          <a:p>
            <a:pPr algn="ctr"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First-in-human safety and dose escalation</a:t>
            </a:r>
            <a:endParaRPr lang="en-US" sz="800" dirty="0"/>
          </a:p>
        </p:txBody>
      </p:sp>
      <p:sp>
        <p:nvSpPr>
          <p:cNvPr id="31" name="Text 29"/>
          <p:cNvSpPr/>
          <p:nvPr/>
        </p:nvSpPr>
        <p:spPr>
          <a:xfrm>
            <a:off x="7379613" y="4276011"/>
            <a:ext cx="3354586" cy="340400"/>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Sora Semi Bold" pitchFamily="34" charset="0"/>
                <a:ea typeface="Sora Semi Bold" pitchFamily="34" charset="-122"/>
                <a:cs typeface="Sora Semi Bold" pitchFamily="34" charset="-120"/>
              </a:rPr>
              <a:t>~10</a:t>
            </a:r>
            <a:endParaRPr lang="en-US" sz="2650" dirty="0"/>
          </a:p>
        </p:txBody>
      </p:sp>
      <p:sp>
        <p:nvSpPr>
          <p:cNvPr id="32" name="Text 30"/>
          <p:cNvSpPr/>
          <p:nvPr/>
        </p:nvSpPr>
        <p:spPr>
          <a:xfrm>
            <a:off x="8378190" y="4745236"/>
            <a:ext cx="1357432" cy="169664"/>
          </a:xfrm>
          <a:prstGeom prst="rect">
            <a:avLst/>
          </a:prstGeom>
          <a:noFill/>
          <a:ln/>
        </p:spPr>
        <p:txBody>
          <a:bodyPr wrap="none" lIns="0" tIns="0" rIns="0" bIns="0" rtlCol="0" anchor="t"/>
          <a:lstStyle/>
          <a:p>
            <a:pPr algn="ct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Phase 2</a:t>
            </a:r>
            <a:endParaRPr lang="en-US" sz="1050" dirty="0"/>
          </a:p>
        </p:txBody>
      </p:sp>
      <p:sp>
        <p:nvSpPr>
          <p:cNvPr id="33" name="Text 31"/>
          <p:cNvSpPr/>
          <p:nvPr/>
        </p:nvSpPr>
        <p:spPr>
          <a:xfrm>
            <a:off x="7379613" y="4976693"/>
            <a:ext cx="3354586" cy="165140"/>
          </a:xfrm>
          <a:prstGeom prst="rect">
            <a:avLst/>
          </a:prstGeom>
          <a:noFill/>
          <a:ln/>
        </p:spPr>
        <p:txBody>
          <a:bodyPr wrap="none" lIns="0" tIns="0" rIns="0" bIns="0" rtlCol="0" anchor="t"/>
          <a:lstStyle/>
          <a:p>
            <a:pPr algn="ctr"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Efficacy signals and optimal dosing</a:t>
            </a:r>
            <a:endParaRPr lang="en-US" sz="800" dirty="0"/>
          </a:p>
        </p:txBody>
      </p:sp>
      <p:sp>
        <p:nvSpPr>
          <p:cNvPr id="34" name="Text 32"/>
          <p:cNvSpPr/>
          <p:nvPr/>
        </p:nvSpPr>
        <p:spPr>
          <a:xfrm>
            <a:off x="10863143" y="4276011"/>
            <a:ext cx="3354586" cy="340400"/>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Sora Semi Bold" pitchFamily="34" charset="0"/>
                <a:ea typeface="Sora Semi Bold" pitchFamily="34" charset="-122"/>
                <a:cs typeface="Sora Semi Bold" pitchFamily="34" charset="-120"/>
              </a:rPr>
              <a:t>3–5</a:t>
            </a:r>
            <a:endParaRPr lang="en-US" sz="2650" dirty="0"/>
          </a:p>
        </p:txBody>
      </p:sp>
      <p:sp>
        <p:nvSpPr>
          <p:cNvPr id="35" name="Text 33"/>
          <p:cNvSpPr/>
          <p:nvPr/>
        </p:nvSpPr>
        <p:spPr>
          <a:xfrm>
            <a:off x="11861721" y="4745236"/>
            <a:ext cx="1357432" cy="169664"/>
          </a:xfrm>
          <a:prstGeom prst="rect">
            <a:avLst/>
          </a:prstGeom>
          <a:noFill/>
          <a:ln/>
        </p:spPr>
        <p:txBody>
          <a:bodyPr wrap="none" lIns="0" tIns="0" rIns="0" bIns="0" rtlCol="0" anchor="t"/>
          <a:lstStyle/>
          <a:p>
            <a:pPr algn="ct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Phase 3</a:t>
            </a:r>
            <a:endParaRPr lang="en-US" sz="1050" dirty="0"/>
          </a:p>
        </p:txBody>
      </p:sp>
      <p:sp>
        <p:nvSpPr>
          <p:cNvPr id="36" name="Text 34"/>
          <p:cNvSpPr/>
          <p:nvPr/>
        </p:nvSpPr>
        <p:spPr>
          <a:xfrm>
            <a:off x="10863143" y="4976693"/>
            <a:ext cx="3354586" cy="165140"/>
          </a:xfrm>
          <a:prstGeom prst="rect">
            <a:avLst/>
          </a:prstGeom>
          <a:noFill/>
          <a:ln/>
        </p:spPr>
        <p:txBody>
          <a:bodyPr wrap="none" lIns="0" tIns="0" rIns="0" bIns="0" rtlCol="0" anchor="t"/>
          <a:lstStyle/>
          <a:p>
            <a:pPr algn="ctr"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Pivotal trials for regulatory submissions</a:t>
            </a:r>
            <a:endParaRPr lang="en-US" sz="800" dirty="0"/>
          </a:p>
        </p:txBody>
      </p:sp>
      <p:sp>
        <p:nvSpPr>
          <p:cNvPr id="37" name="Text 35"/>
          <p:cNvSpPr/>
          <p:nvPr/>
        </p:nvSpPr>
        <p:spPr>
          <a:xfrm>
            <a:off x="5637848" y="5399723"/>
            <a:ext cx="3354586" cy="340400"/>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Sora Semi Bold" pitchFamily="34" charset="0"/>
                <a:ea typeface="Sora Semi Bold" pitchFamily="34" charset="-122"/>
                <a:cs typeface="Sora Semi Bold" pitchFamily="34" charset="-120"/>
              </a:rPr>
              <a:t>1</a:t>
            </a:r>
            <a:endParaRPr lang="en-US" sz="2650" dirty="0"/>
          </a:p>
        </p:txBody>
      </p:sp>
      <p:sp>
        <p:nvSpPr>
          <p:cNvPr id="38" name="Text 36"/>
          <p:cNvSpPr/>
          <p:nvPr/>
        </p:nvSpPr>
        <p:spPr>
          <a:xfrm>
            <a:off x="6636425" y="5868948"/>
            <a:ext cx="1357432" cy="169664"/>
          </a:xfrm>
          <a:prstGeom prst="rect">
            <a:avLst/>
          </a:prstGeom>
          <a:noFill/>
          <a:ln/>
        </p:spPr>
        <p:txBody>
          <a:bodyPr wrap="none" lIns="0" tIns="0" rIns="0" bIns="0" rtlCol="0" anchor="t"/>
          <a:lstStyle/>
          <a:p>
            <a:pPr algn="ctr" indent="0" marL="0">
              <a:lnSpc>
                <a:spcPts val="1300"/>
              </a:lnSpc>
              <a:buNone/>
            </a:pPr>
            <a:r>
              <a:rPr lang="en-US" sz="1050" dirty="0">
                <a:solidFill>
                  <a:srgbClr val="3B3535"/>
                </a:solidFill>
                <a:latin typeface="Sora Semi Bold" pitchFamily="34" charset="0"/>
                <a:ea typeface="Sora Semi Bold" pitchFamily="34" charset="-122"/>
                <a:cs typeface="Sora Semi Bold" pitchFamily="34" charset="-120"/>
              </a:rPr>
              <a:t>Approved</a:t>
            </a:r>
            <a:endParaRPr lang="en-US" sz="1050" dirty="0"/>
          </a:p>
        </p:txBody>
      </p:sp>
      <p:sp>
        <p:nvSpPr>
          <p:cNvPr id="39" name="Text 37"/>
          <p:cNvSpPr/>
          <p:nvPr/>
        </p:nvSpPr>
        <p:spPr>
          <a:xfrm>
            <a:off x="5637848" y="6100405"/>
            <a:ext cx="3354586" cy="165140"/>
          </a:xfrm>
          <a:prstGeom prst="rect">
            <a:avLst/>
          </a:prstGeom>
          <a:noFill/>
          <a:ln/>
        </p:spPr>
        <p:txBody>
          <a:bodyPr wrap="none" lIns="0" tIns="0" rIns="0" bIns="0" rtlCol="0" anchor="t"/>
          <a:lstStyle/>
          <a:p>
            <a:pPr algn="ctr" indent="0" marL="0">
              <a:lnSpc>
                <a:spcPts val="1250"/>
              </a:lnSpc>
              <a:buNone/>
            </a:pPr>
            <a:r>
              <a:rPr lang="en-US" sz="800" dirty="0">
                <a:solidFill>
                  <a:srgbClr val="3B3535"/>
                </a:solidFill>
                <a:latin typeface="Sora Light" pitchFamily="34" charset="0"/>
                <a:ea typeface="Sora Light" pitchFamily="34" charset="-122"/>
                <a:cs typeface="Sora Light" pitchFamily="34" charset="-120"/>
              </a:rPr>
              <a:t>Exa-cel/CASGEVY (2023–24)</a:t>
            </a:r>
            <a:endParaRPr lang="en-US" sz="800" dirty="0"/>
          </a:p>
        </p:txBody>
      </p:sp>
      <p:sp>
        <p:nvSpPr>
          <p:cNvPr id="40" name="Shape 38"/>
          <p:cNvSpPr/>
          <p:nvPr/>
        </p:nvSpPr>
        <p:spPr>
          <a:xfrm>
            <a:off x="412671" y="6381512"/>
            <a:ext cx="13805059" cy="1484709"/>
          </a:xfrm>
          <a:prstGeom prst="roundRect">
            <a:avLst>
              <a:gd name="adj" fmla="val 2919"/>
            </a:avLst>
          </a:prstGeom>
          <a:solidFill>
            <a:srgbClr val="F7BBC1"/>
          </a:solidFill>
          <a:ln/>
        </p:spPr>
      </p:sp>
      <p:pic>
        <p:nvPicPr>
          <p:cNvPr id="41" name="Image 0" descr="preencoded.png">    </p:cNvPr>
          <p:cNvPicPr>
            <a:picLocks noChangeAspect="1"/>
          </p:cNvPicPr>
          <p:nvPr/>
        </p:nvPicPr>
        <p:blipFill>
          <a:blip r:embed="rId1"/>
          <a:stretch>
            <a:fillRect/>
          </a:stretch>
        </p:blipFill>
        <p:spPr>
          <a:xfrm>
            <a:off x="515779" y="6521053"/>
            <a:ext cx="169664" cy="135731"/>
          </a:xfrm>
          <a:prstGeom prst="rect">
            <a:avLst/>
          </a:prstGeom>
        </p:spPr>
      </p:pic>
      <p:sp>
        <p:nvSpPr>
          <p:cNvPr id="42" name="Text 39"/>
          <p:cNvSpPr/>
          <p:nvPr/>
        </p:nvSpPr>
        <p:spPr>
          <a:xfrm>
            <a:off x="788551" y="6510338"/>
            <a:ext cx="2182178" cy="169664"/>
          </a:xfrm>
          <a:prstGeom prst="rect">
            <a:avLst/>
          </a:prstGeom>
          <a:noFill/>
          <a:ln/>
        </p:spPr>
        <p:txBody>
          <a:bodyPr wrap="none" lIns="0" tIns="0" rIns="0" bIns="0" rtlCol="0" anchor="t"/>
          <a:lstStyle/>
          <a:p>
            <a:pPr algn="l" indent="0" marL="0">
              <a:lnSpc>
                <a:spcPts val="1300"/>
              </a:lnSpc>
              <a:buNone/>
            </a:pPr>
            <a:r>
              <a:rPr lang="en-US" sz="1050" dirty="0">
                <a:solidFill>
                  <a:srgbClr val="000000"/>
                </a:solidFill>
                <a:latin typeface="Sora Semi Bold" pitchFamily="34" charset="0"/>
                <a:ea typeface="Sora Semi Bold" pitchFamily="34" charset="-122"/>
                <a:cs typeface="Sora Semi Bold" pitchFamily="34" charset="-120"/>
              </a:rPr>
              <a:t>First Approved CRISPR Therapy</a:t>
            </a:r>
            <a:endParaRPr lang="en-US" sz="1050" dirty="0"/>
          </a:p>
        </p:txBody>
      </p:sp>
      <p:sp>
        <p:nvSpPr>
          <p:cNvPr id="43" name="Text 40"/>
          <p:cNvSpPr/>
          <p:nvPr/>
        </p:nvSpPr>
        <p:spPr>
          <a:xfrm>
            <a:off x="788551" y="6783110"/>
            <a:ext cx="13326070" cy="165140"/>
          </a:xfrm>
          <a:prstGeom prst="rect">
            <a:avLst/>
          </a:prstGeom>
          <a:noFill/>
          <a:ln/>
        </p:spPr>
        <p:txBody>
          <a:bodyPr wrap="none" lIns="0" tIns="0" rIns="0" bIns="0" rtlCol="0" anchor="t"/>
          <a:lstStyle/>
          <a:p>
            <a:pPr algn="l" indent="0" marL="0">
              <a:lnSpc>
                <a:spcPts val="1250"/>
              </a:lnSpc>
              <a:buNone/>
            </a:pPr>
            <a:r>
              <a:rPr lang="en-US" sz="800" b="1" dirty="0">
                <a:solidFill>
                  <a:srgbClr val="000000"/>
                </a:solidFill>
                <a:latin typeface="Sora Light" pitchFamily="34" charset="0"/>
                <a:ea typeface="Sora Light" pitchFamily="34" charset="-122"/>
                <a:cs typeface="Sora Light" pitchFamily="34" charset="-120"/>
              </a:rPr>
              <a:t>Exagamglogene autotemcel (exa-cel/CASGEVY)</a:t>
            </a:r>
            <a:endParaRPr lang="en-US" sz="800" dirty="0"/>
          </a:p>
        </p:txBody>
      </p:sp>
      <p:sp>
        <p:nvSpPr>
          <p:cNvPr id="44" name="Text 41"/>
          <p:cNvSpPr/>
          <p:nvPr/>
        </p:nvSpPr>
        <p:spPr>
          <a:xfrm>
            <a:off x="788551" y="7040999"/>
            <a:ext cx="13326070" cy="165140"/>
          </a:xfrm>
          <a:prstGeom prst="rect">
            <a:avLst/>
          </a:prstGeom>
          <a:noFill/>
          <a:ln/>
        </p:spPr>
        <p:txBody>
          <a:bodyPr wrap="none" lIns="0" tIns="0" rIns="0" bIns="0" rtlCol="0" anchor="t"/>
          <a:lstStyle/>
          <a:p>
            <a:pPr algn="l" indent="0" marL="0">
              <a:lnSpc>
                <a:spcPts val="1250"/>
              </a:lnSpc>
              <a:buNone/>
            </a:pPr>
            <a:r>
              <a:rPr lang="en-US" sz="800" b="1" dirty="0">
                <a:solidFill>
                  <a:srgbClr val="000000"/>
                </a:solidFill>
                <a:latin typeface="Sora Light" pitchFamily="34" charset="0"/>
                <a:ea typeface="Sora Light" pitchFamily="34" charset="-122"/>
                <a:cs typeface="Sora Light" pitchFamily="34" charset="-120"/>
              </a:rPr>
              <a:t>Modality:</a:t>
            </a:r>
            <a:pPr algn="l" indent="0" marL="0">
              <a:lnSpc>
                <a:spcPts val="1250"/>
              </a:lnSpc>
              <a:buNone/>
            </a:pPr>
            <a:r>
              <a:rPr lang="en-US" sz="800" dirty="0">
                <a:solidFill>
                  <a:srgbClr val="000000"/>
                </a:solidFill>
                <a:latin typeface="Sora Light" pitchFamily="34" charset="0"/>
                <a:ea typeface="Sora Light" pitchFamily="34" charset="-122"/>
                <a:cs typeface="Sora Light" pitchFamily="34" charset="-120"/>
              </a:rPr>
              <a:t> Ex vivo CRISPR/Cas9 RNP editing of autologous HSPCs; BCL11A erythroid enhancer disruption induces fetal hemoglobin (HbF) to compensate for defective adult hemoglobin.</a:t>
            </a:r>
            <a:endParaRPr lang="en-US" sz="800" dirty="0"/>
          </a:p>
        </p:txBody>
      </p:sp>
      <p:sp>
        <p:nvSpPr>
          <p:cNvPr id="45" name="Text 42"/>
          <p:cNvSpPr/>
          <p:nvPr/>
        </p:nvSpPr>
        <p:spPr>
          <a:xfrm>
            <a:off x="788551" y="7298888"/>
            <a:ext cx="13326070" cy="165140"/>
          </a:xfrm>
          <a:prstGeom prst="rect">
            <a:avLst/>
          </a:prstGeom>
          <a:noFill/>
          <a:ln/>
        </p:spPr>
        <p:txBody>
          <a:bodyPr wrap="none" lIns="0" tIns="0" rIns="0" bIns="0" rtlCol="0" anchor="t"/>
          <a:lstStyle/>
          <a:p>
            <a:pPr algn="l" indent="0" marL="0">
              <a:lnSpc>
                <a:spcPts val="1250"/>
              </a:lnSpc>
              <a:buNone/>
            </a:pPr>
            <a:r>
              <a:rPr lang="en-US" sz="800" b="1" dirty="0">
                <a:solidFill>
                  <a:srgbClr val="000000"/>
                </a:solidFill>
                <a:latin typeface="Sora Light" pitchFamily="34" charset="0"/>
                <a:ea typeface="Sora Light" pitchFamily="34" charset="-122"/>
                <a:cs typeface="Sora Light" pitchFamily="34" charset="-120"/>
              </a:rPr>
              <a:t>Indications:</a:t>
            </a:r>
            <a:pPr algn="l" indent="0" marL="0">
              <a:lnSpc>
                <a:spcPts val="1250"/>
              </a:lnSpc>
              <a:buNone/>
            </a:pPr>
            <a:r>
              <a:rPr lang="en-US" sz="800" dirty="0">
                <a:solidFill>
                  <a:srgbClr val="000000"/>
                </a:solidFill>
                <a:latin typeface="Sora Light" pitchFamily="34" charset="0"/>
                <a:ea typeface="Sora Light" pitchFamily="34" charset="-122"/>
                <a:cs typeface="Sora Light" pitchFamily="34" charset="-120"/>
              </a:rPr>
              <a:t> Severe sickle cell disease with recurrent vaso-occlusive crises; transfusion-dependent β-thalassemia</a:t>
            </a:r>
            <a:endParaRPr lang="en-US" sz="800" dirty="0"/>
          </a:p>
        </p:txBody>
      </p:sp>
      <p:sp>
        <p:nvSpPr>
          <p:cNvPr id="46" name="Text 43"/>
          <p:cNvSpPr/>
          <p:nvPr/>
        </p:nvSpPr>
        <p:spPr>
          <a:xfrm>
            <a:off x="788551" y="7556778"/>
            <a:ext cx="13326070" cy="165140"/>
          </a:xfrm>
          <a:prstGeom prst="rect">
            <a:avLst/>
          </a:prstGeom>
          <a:noFill/>
          <a:ln/>
        </p:spPr>
        <p:txBody>
          <a:bodyPr wrap="none" lIns="0" tIns="0" rIns="0" bIns="0" rtlCol="0" anchor="t"/>
          <a:lstStyle/>
          <a:p>
            <a:pPr algn="l" indent="0" marL="0">
              <a:lnSpc>
                <a:spcPts val="1250"/>
              </a:lnSpc>
              <a:buNone/>
            </a:pPr>
            <a:r>
              <a:rPr lang="en-US" sz="800" b="1" dirty="0">
                <a:solidFill>
                  <a:srgbClr val="000000"/>
                </a:solidFill>
                <a:latin typeface="Sora Light" pitchFamily="34" charset="0"/>
                <a:ea typeface="Sora Light" pitchFamily="34" charset="-122"/>
                <a:cs typeface="Sora Light" pitchFamily="34" charset="-120"/>
              </a:rPr>
              <a:t>Status:</a:t>
            </a:r>
            <a:pPr algn="l" indent="0" marL="0">
              <a:lnSpc>
                <a:spcPts val="1250"/>
              </a:lnSpc>
              <a:buNone/>
            </a:pPr>
            <a:r>
              <a:rPr lang="en-US" sz="800" dirty="0">
                <a:solidFill>
                  <a:srgbClr val="000000"/>
                </a:solidFill>
                <a:latin typeface="Sora Light" pitchFamily="34" charset="0"/>
                <a:ea typeface="Sora Light" pitchFamily="34" charset="-122"/>
                <a:cs typeface="Sora Light" pitchFamily="34" charset="-120"/>
              </a:rPr>
              <a:t> Approved in UK (MHRA, 2023), US (FDA, 2023), EU (EMA, 2024) with post-marketing long-term follow-up registries</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79095" y="260628"/>
            <a:ext cx="4834533"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Market Outlook: CRISPR Therapeutics</a:t>
            </a:r>
            <a:endParaRPr lang="en-US" sz="1950" dirty="0"/>
          </a:p>
        </p:txBody>
      </p:sp>
      <p:sp>
        <p:nvSpPr>
          <p:cNvPr id="3" name="Text 1"/>
          <p:cNvSpPr/>
          <p:nvPr/>
        </p:nvSpPr>
        <p:spPr>
          <a:xfrm>
            <a:off x="379095" y="761881"/>
            <a:ext cx="13872210"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Illustrative revenue projections reflect progressive approvals, manufacturing scale-up, and extrahepatic delivery breakthroughs. These scenarios are directional and intended for strategic planning—not investment advice.</a:t>
            </a:r>
            <a:endParaRPr lang="en-US" sz="700" dirty="0"/>
          </a:p>
        </p:txBody>
      </p:sp>
      <p:pic>
        <p:nvPicPr>
          <p:cNvPr id="4" name="Image 0" descr="preencoded.png">    </p:cNvPr>
          <p:cNvPicPr>
            <a:picLocks noChangeAspect="1"/>
          </p:cNvPicPr>
          <p:nvPr/>
        </p:nvPicPr>
        <p:blipFill>
          <a:blip r:embed="rId1"/>
          <a:stretch>
            <a:fillRect/>
          </a:stretch>
        </p:blipFill>
        <p:spPr>
          <a:xfrm>
            <a:off x="379095" y="1020008"/>
            <a:ext cx="13872210" cy="7483912"/>
          </a:xfrm>
          <a:prstGeom prst="rect">
            <a:avLst/>
          </a:prstGeom>
        </p:spPr>
      </p:pic>
      <p:sp>
        <p:nvSpPr>
          <p:cNvPr id="5" name="Shape 2"/>
          <p:cNvSpPr/>
          <p:nvPr/>
        </p:nvSpPr>
        <p:spPr>
          <a:xfrm>
            <a:off x="2544008" y="8503920"/>
            <a:ext cx="94774" cy="94774"/>
          </a:xfrm>
          <a:prstGeom prst="roundRect">
            <a:avLst>
              <a:gd name="adj" fmla="val 19296"/>
            </a:avLst>
          </a:prstGeom>
          <a:solidFill>
            <a:srgbClr val="44080E"/>
          </a:solidFill>
          <a:ln/>
        </p:spPr>
      </p:sp>
      <p:sp>
        <p:nvSpPr>
          <p:cNvPr id="6" name="Text 3"/>
          <p:cNvSpPr/>
          <p:nvPr/>
        </p:nvSpPr>
        <p:spPr>
          <a:xfrm>
            <a:off x="2699742" y="8503920"/>
            <a:ext cx="1033105" cy="94774"/>
          </a:xfrm>
          <a:prstGeom prst="rect">
            <a:avLst/>
          </a:prstGeom>
          <a:noFill/>
          <a:ln/>
        </p:spPr>
        <p:txBody>
          <a:bodyPr wrap="none" lIns="0" tIns="0" rIns="0" bIns="0" rtlCol="0" anchor="t"/>
          <a:lstStyle/>
          <a:p>
            <a:pPr algn="l" indent="0" marL="0">
              <a:lnSpc>
                <a:spcPts val="700"/>
              </a:lnSpc>
              <a:buNone/>
            </a:pPr>
            <a:r>
              <a:rPr lang="en-US" sz="700" dirty="0">
                <a:solidFill>
                  <a:srgbClr val="3B3535"/>
                </a:solidFill>
                <a:latin typeface="Sora Light" pitchFamily="34" charset="0"/>
                <a:ea typeface="Sora Light" pitchFamily="34" charset="-122"/>
                <a:cs typeface="Sora Light" pitchFamily="34" charset="-120"/>
              </a:rPr>
              <a:t>Ex Vivo Cell Therapies</a:t>
            </a:r>
            <a:endParaRPr lang="en-US" sz="700" dirty="0"/>
          </a:p>
        </p:txBody>
      </p:sp>
      <p:sp>
        <p:nvSpPr>
          <p:cNvPr id="7" name="Shape 4"/>
          <p:cNvSpPr/>
          <p:nvPr/>
        </p:nvSpPr>
        <p:spPr>
          <a:xfrm>
            <a:off x="5200769" y="8503920"/>
            <a:ext cx="94774" cy="94774"/>
          </a:xfrm>
          <a:prstGeom prst="roundRect">
            <a:avLst>
              <a:gd name="adj" fmla="val 19296"/>
            </a:avLst>
          </a:prstGeom>
          <a:solidFill>
            <a:srgbClr val="7D0F1A"/>
          </a:solidFill>
          <a:ln/>
        </p:spPr>
      </p:sp>
      <p:sp>
        <p:nvSpPr>
          <p:cNvPr id="8" name="Text 5"/>
          <p:cNvSpPr/>
          <p:nvPr/>
        </p:nvSpPr>
        <p:spPr>
          <a:xfrm>
            <a:off x="5356503" y="8503920"/>
            <a:ext cx="566857" cy="94774"/>
          </a:xfrm>
          <a:prstGeom prst="rect">
            <a:avLst/>
          </a:prstGeom>
          <a:noFill/>
          <a:ln/>
        </p:spPr>
        <p:txBody>
          <a:bodyPr wrap="none" lIns="0" tIns="0" rIns="0" bIns="0" rtlCol="0" anchor="t"/>
          <a:lstStyle/>
          <a:p>
            <a:pPr algn="l" indent="0" marL="0">
              <a:lnSpc>
                <a:spcPts val="700"/>
              </a:lnSpc>
              <a:buNone/>
            </a:pPr>
            <a:r>
              <a:rPr lang="en-US" sz="700" dirty="0">
                <a:solidFill>
                  <a:srgbClr val="3B3535"/>
                </a:solidFill>
                <a:latin typeface="Sora Light" pitchFamily="34" charset="0"/>
                <a:ea typeface="Sora Light" pitchFamily="34" charset="-122"/>
                <a:cs typeface="Sora Light" pitchFamily="34" charset="-120"/>
              </a:rPr>
              <a:t>In Vivo Liver</a:t>
            </a:r>
            <a:endParaRPr lang="en-US" sz="700" dirty="0"/>
          </a:p>
        </p:txBody>
      </p:sp>
      <p:sp>
        <p:nvSpPr>
          <p:cNvPr id="9" name="Shape 6"/>
          <p:cNvSpPr/>
          <p:nvPr/>
        </p:nvSpPr>
        <p:spPr>
          <a:xfrm>
            <a:off x="8519041" y="8503920"/>
            <a:ext cx="94774" cy="94774"/>
          </a:xfrm>
          <a:prstGeom prst="roundRect">
            <a:avLst>
              <a:gd name="adj" fmla="val 19296"/>
            </a:avLst>
          </a:prstGeom>
          <a:solidFill>
            <a:srgbClr val="B61626"/>
          </a:solidFill>
          <a:ln/>
        </p:spPr>
      </p:sp>
      <p:sp>
        <p:nvSpPr>
          <p:cNvPr id="10" name="Text 7"/>
          <p:cNvSpPr/>
          <p:nvPr/>
        </p:nvSpPr>
        <p:spPr>
          <a:xfrm>
            <a:off x="8674775" y="8503920"/>
            <a:ext cx="942618" cy="94774"/>
          </a:xfrm>
          <a:prstGeom prst="rect">
            <a:avLst/>
          </a:prstGeom>
          <a:noFill/>
          <a:ln/>
        </p:spPr>
        <p:txBody>
          <a:bodyPr wrap="none" lIns="0" tIns="0" rIns="0" bIns="0" rtlCol="0" anchor="t"/>
          <a:lstStyle/>
          <a:p>
            <a:pPr algn="l" indent="0" marL="0">
              <a:lnSpc>
                <a:spcPts val="700"/>
              </a:lnSpc>
              <a:buNone/>
            </a:pPr>
            <a:r>
              <a:rPr lang="en-US" sz="700" dirty="0">
                <a:solidFill>
                  <a:srgbClr val="3B3535"/>
                </a:solidFill>
                <a:latin typeface="Sora Light" pitchFamily="34" charset="0"/>
                <a:ea typeface="Sora Light" pitchFamily="34" charset="-122"/>
                <a:cs typeface="Sora Light" pitchFamily="34" charset="-120"/>
              </a:rPr>
              <a:t>In Vivo Extrahepatic</a:t>
            </a:r>
            <a:endParaRPr lang="en-US" sz="700" dirty="0"/>
          </a:p>
        </p:txBody>
      </p:sp>
      <p:sp>
        <p:nvSpPr>
          <p:cNvPr id="11" name="Shape 8"/>
          <p:cNvSpPr/>
          <p:nvPr/>
        </p:nvSpPr>
        <p:spPr>
          <a:xfrm>
            <a:off x="10897552" y="8503920"/>
            <a:ext cx="94774" cy="94774"/>
          </a:xfrm>
          <a:prstGeom prst="roundRect">
            <a:avLst>
              <a:gd name="adj" fmla="val 19296"/>
            </a:avLst>
          </a:prstGeom>
          <a:solidFill>
            <a:srgbClr val="E4273A"/>
          </a:solidFill>
          <a:ln/>
        </p:spPr>
      </p:sp>
      <p:sp>
        <p:nvSpPr>
          <p:cNvPr id="12" name="Text 9"/>
          <p:cNvSpPr/>
          <p:nvPr/>
        </p:nvSpPr>
        <p:spPr>
          <a:xfrm>
            <a:off x="11053286" y="8503920"/>
            <a:ext cx="315873" cy="94774"/>
          </a:xfrm>
          <a:prstGeom prst="rect">
            <a:avLst/>
          </a:prstGeom>
          <a:noFill/>
          <a:ln/>
        </p:spPr>
        <p:txBody>
          <a:bodyPr wrap="none" lIns="0" tIns="0" rIns="0" bIns="0" rtlCol="0" anchor="t"/>
          <a:lstStyle/>
          <a:p>
            <a:pPr algn="l" indent="0" marL="0">
              <a:lnSpc>
                <a:spcPts val="700"/>
              </a:lnSpc>
              <a:buNone/>
            </a:pPr>
            <a:r>
              <a:rPr lang="en-US" sz="700" dirty="0">
                <a:solidFill>
                  <a:srgbClr val="3B3535"/>
                </a:solidFill>
                <a:latin typeface="Sora Light" pitchFamily="34" charset="0"/>
                <a:ea typeface="Sora Light" pitchFamily="34" charset="-122"/>
                <a:cs typeface="Sora Light" pitchFamily="34" charset="-120"/>
              </a:rPr>
              <a:t>Ocular</a:t>
            </a:r>
            <a:endParaRPr lang="en-US" sz="700" dirty="0"/>
          </a:p>
        </p:txBody>
      </p:sp>
      <p:sp>
        <p:nvSpPr>
          <p:cNvPr id="13" name="Text 10"/>
          <p:cNvSpPr/>
          <p:nvPr/>
        </p:nvSpPr>
        <p:spPr>
          <a:xfrm>
            <a:off x="379095" y="8989695"/>
            <a:ext cx="1496616" cy="187047"/>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Key Assumptions</a:t>
            </a:r>
            <a:endParaRPr lang="en-US" sz="1150" dirty="0"/>
          </a:p>
        </p:txBody>
      </p:sp>
      <p:sp>
        <p:nvSpPr>
          <p:cNvPr id="14" name="Text 11"/>
          <p:cNvSpPr/>
          <p:nvPr/>
        </p:nvSpPr>
        <p:spPr>
          <a:xfrm>
            <a:off x="379095" y="9271516"/>
            <a:ext cx="6820495"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Progressive regulatory approvals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in hematology (SCD, TDT, additional hemoglobinopathies) and liver-tropic indications (ATTR, FH, Lp(a)) through the decade</a:t>
            </a:r>
            <a:endParaRPr lang="en-US" sz="700" dirty="0"/>
          </a:p>
        </p:txBody>
      </p:sp>
      <p:sp>
        <p:nvSpPr>
          <p:cNvPr id="15" name="Text 12"/>
          <p:cNvSpPr/>
          <p:nvPr/>
        </p:nvSpPr>
        <p:spPr>
          <a:xfrm>
            <a:off x="379095" y="9607748"/>
            <a:ext cx="6820495"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Manufacturing scale-up</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reduces cost of goods and broadens patient access, supported by automation, closed systems, and distributed manufacturing hubs</a:t>
            </a:r>
            <a:endParaRPr lang="en-US" sz="700" dirty="0"/>
          </a:p>
        </p:txBody>
      </p:sp>
      <p:sp>
        <p:nvSpPr>
          <p:cNvPr id="16" name="Text 13"/>
          <p:cNvSpPr/>
          <p:nvPr/>
        </p:nvSpPr>
        <p:spPr>
          <a:xfrm>
            <a:off x="379095" y="9943981"/>
            <a:ext cx="6820495"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Extrahepatic delivery breakthroughs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unlock muscle, lung, CNS, and other tissues by late 2020s via next-gen LNPs, capsids, and targeting ligands</a:t>
            </a:r>
            <a:endParaRPr lang="en-US" sz="700" dirty="0"/>
          </a:p>
        </p:txBody>
      </p:sp>
      <p:sp>
        <p:nvSpPr>
          <p:cNvPr id="17" name="Text 14"/>
          <p:cNvSpPr/>
          <p:nvPr/>
        </p:nvSpPr>
        <p:spPr>
          <a:xfrm>
            <a:off x="379095" y="10280213"/>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Outcomes-based contracting</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partially offsets pricing pressure from payers, aligning reimbursement with durable clinical benefit</a:t>
            </a:r>
            <a:endParaRPr lang="en-US" sz="700" dirty="0"/>
          </a:p>
        </p:txBody>
      </p:sp>
      <p:sp>
        <p:nvSpPr>
          <p:cNvPr id="18" name="Text 15"/>
          <p:cNvSpPr/>
          <p:nvPr/>
        </p:nvSpPr>
        <p:spPr>
          <a:xfrm>
            <a:off x="7438430" y="8989695"/>
            <a:ext cx="1496616" cy="187047"/>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Market Drivers</a:t>
            </a:r>
            <a:endParaRPr lang="en-US" sz="1150" dirty="0"/>
          </a:p>
        </p:txBody>
      </p:sp>
      <p:sp>
        <p:nvSpPr>
          <p:cNvPr id="19" name="Text 16"/>
          <p:cNvSpPr/>
          <p:nvPr/>
        </p:nvSpPr>
        <p:spPr>
          <a:xfrm>
            <a:off x="7438430" y="9271516"/>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Expanding label indications and geographies for approved products</a:t>
            </a:r>
            <a:endParaRPr lang="en-US" sz="700" dirty="0"/>
          </a:p>
        </p:txBody>
      </p:sp>
      <p:sp>
        <p:nvSpPr>
          <p:cNvPr id="20" name="Text 17"/>
          <p:cNvSpPr/>
          <p:nvPr/>
        </p:nvSpPr>
        <p:spPr>
          <a:xfrm>
            <a:off x="7438430" y="9456182"/>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Entry of base and prime editing modalities with improved safety profiles</a:t>
            </a:r>
            <a:endParaRPr lang="en-US" sz="700" dirty="0"/>
          </a:p>
        </p:txBody>
      </p:sp>
      <p:sp>
        <p:nvSpPr>
          <p:cNvPr id="21" name="Text 18"/>
          <p:cNvSpPr/>
          <p:nvPr/>
        </p:nvSpPr>
        <p:spPr>
          <a:xfrm>
            <a:off x="7438430" y="9640848"/>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Allogeneic cell therapy platforms reducing per-patient COGS</a:t>
            </a:r>
            <a:endParaRPr lang="en-US" sz="700" dirty="0"/>
          </a:p>
        </p:txBody>
      </p:sp>
      <p:sp>
        <p:nvSpPr>
          <p:cNvPr id="22" name="Text 19"/>
          <p:cNvSpPr/>
          <p:nvPr/>
        </p:nvSpPr>
        <p:spPr>
          <a:xfrm>
            <a:off x="7438430" y="9825514"/>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Accelerated regulatory pathways (RMAT, PRIME, ILAP) for rare diseases</a:t>
            </a:r>
            <a:endParaRPr lang="en-US" sz="700" dirty="0"/>
          </a:p>
        </p:txBody>
      </p:sp>
      <p:sp>
        <p:nvSpPr>
          <p:cNvPr id="23" name="Text 20"/>
          <p:cNvSpPr/>
          <p:nvPr/>
        </p:nvSpPr>
        <p:spPr>
          <a:xfrm>
            <a:off x="7438430" y="10010180"/>
            <a:ext cx="6820495"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Strategic partnerships and platform licensing deals amplifying pipeline breadth</a:t>
            </a:r>
            <a:endParaRPr lang="en-US" sz="700" dirty="0"/>
          </a:p>
        </p:txBody>
      </p:sp>
      <p:sp>
        <p:nvSpPr>
          <p:cNvPr id="24" name="Text 21"/>
          <p:cNvSpPr/>
          <p:nvPr/>
        </p:nvSpPr>
        <p:spPr>
          <a:xfrm>
            <a:off x="379095" y="10571440"/>
            <a:ext cx="13872210"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Note: Revenue figures are illustrative scenarios for discussion purposes, directional and non-binding. Actual outcomes depend on clinical trial results, regulatory decisions, competitive dynamics, reimbursement negotiations, and manufacturing execution. Not investment advice.</a:t>
            </a:r>
            <a:endParaRPr lang="en-US" sz="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2025-11-10T21:33:41Z</dcterms:created>
  <dcterms:modified xsi:type="dcterms:W3CDTF">2025-11-10T21:33:41Z</dcterms:modified>
</cp:coreProperties>
</file>